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6"/>
  </p:notesMasterIdLst>
  <p:sldIdLst>
    <p:sldId id="258" r:id="rId5"/>
    <p:sldId id="259" r:id="rId6"/>
    <p:sldId id="260" r:id="rId7"/>
    <p:sldId id="261" r:id="rId8"/>
    <p:sldId id="284" r:id="rId9"/>
    <p:sldId id="262" r:id="rId10"/>
    <p:sldId id="294" r:id="rId11"/>
    <p:sldId id="263" r:id="rId12"/>
    <p:sldId id="276" r:id="rId13"/>
    <p:sldId id="264" r:id="rId14"/>
    <p:sldId id="272" r:id="rId15"/>
    <p:sldId id="273" r:id="rId16"/>
    <p:sldId id="274" r:id="rId17"/>
    <p:sldId id="278" r:id="rId18"/>
    <p:sldId id="265" r:id="rId19"/>
    <p:sldId id="282" r:id="rId20"/>
    <p:sldId id="283" r:id="rId21"/>
    <p:sldId id="285" r:id="rId22"/>
    <p:sldId id="266" r:id="rId23"/>
    <p:sldId id="286" r:id="rId24"/>
    <p:sldId id="287" r:id="rId25"/>
    <p:sldId id="288" r:id="rId26"/>
    <p:sldId id="289" r:id="rId27"/>
    <p:sldId id="290" r:id="rId28"/>
    <p:sldId id="291" r:id="rId29"/>
    <p:sldId id="267" r:id="rId30"/>
    <p:sldId id="292" r:id="rId31"/>
    <p:sldId id="268" r:id="rId32"/>
    <p:sldId id="269" r:id="rId33"/>
    <p:sldId id="277" r:id="rId34"/>
    <p:sldId id="27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49D4F1-8345-4518-BE74-0A897C2892B7}" v="1411" dt="2025-06-12T08:13:02.027"/>
    <p1510:client id="{B5513EC9-2F3C-3AD3-02CD-1E0248CD9B82}" v="379" dt="2025-06-12T05:18:38.732"/>
    <p1510:client id="{CA72A190-5196-2CC5-210F-E248CCB350D0}" v="15" dt="2025-06-12T17:37:05.544"/>
    <p1510:client id="{D8D323A2-FA42-BA9D-F811-C7C15568DA65}" v="1197" dt="2025-06-12T08:13:58.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79ECAF-0914-4539-B21E-50A18F327A14}" type="datetimeFigureOut">
              <a:rPr lang="en-US" smtClean="0"/>
              <a:t>6/12/2025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C966E-7B22-49B6-B918-E49966114F7D}" type="slidenum">
              <a:rPr lang="en-US" smtClean="0"/>
              <a:t>‹#›</a:t>
            </a:fld>
            <a:endParaRPr lang="en-US"/>
          </a:p>
        </p:txBody>
      </p:sp>
    </p:spTree>
    <p:extLst>
      <p:ext uri="{BB962C8B-B14F-4D97-AF65-F5344CB8AC3E}">
        <p14:creationId xmlns:p14="http://schemas.microsoft.com/office/powerpoint/2010/main" val="255843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0AC966E-7B22-49B6-B918-E49966114F7D}" type="slidenum">
              <a:rPr lang="en-US" smtClean="0"/>
              <a:t>23</a:t>
            </a:fld>
            <a:endParaRPr lang="en-US"/>
          </a:p>
        </p:txBody>
      </p:sp>
    </p:spTree>
    <p:extLst>
      <p:ext uri="{BB962C8B-B14F-4D97-AF65-F5344CB8AC3E}">
        <p14:creationId xmlns:p14="http://schemas.microsoft.com/office/powerpoint/2010/main" val="251195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6272F-7AB9-025E-C4EC-FAA01C8FB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E3624-68C2-14D5-D803-6F8D43297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C01DA-F1D3-6838-8EBC-E16AE193059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06A2B02-87A0-20B2-1C9B-BCDDB7054CBD}"/>
              </a:ext>
            </a:extLst>
          </p:cNvPr>
          <p:cNvSpPr>
            <a:spLocks noGrp="1"/>
          </p:cNvSpPr>
          <p:nvPr>
            <p:ph type="sldNum" sz="quarter" idx="5"/>
          </p:nvPr>
        </p:nvSpPr>
        <p:spPr/>
        <p:txBody>
          <a:bodyPr/>
          <a:lstStyle/>
          <a:p>
            <a:fld id="{E0AC966E-7B22-49B6-B918-E49966114F7D}" type="slidenum">
              <a:rPr lang="en-US" smtClean="0"/>
              <a:t>24</a:t>
            </a:fld>
            <a:endParaRPr lang="en-US"/>
          </a:p>
        </p:txBody>
      </p:sp>
    </p:spTree>
    <p:extLst>
      <p:ext uri="{BB962C8B-B14F-4D97-AF65-F5344CB8AC3E}">
        <p14:creationId xmlns:p14="http://schemas.microsoft.com/office/powerpoint/2010/main" val="2291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59F70-31B2-5E04-CE3A-4BDF2C38AB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941B2-78E5-5C88-57B9-AC9176ED5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84958-3539-7989-F0CC-58E8FD4E9A34}"/>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29B9DB1-D19F-3499-C524-0FFDFB8DDFE1}"/>
              </a:ext>
            </a:extLst>
          </p:cNvPr>
          <p:cNvSpPr>
            <a:spLocks noGrp="1"/>
          </p:cNvSpPr>
          <p:nvPr>
            <p:ph type="sldNum" sz="quarter" idx="5"/>
          </p:nvPr>
        </p:nvSpPr>
        <p:spPr/>
        <p:txBody>
          <a:bodyPr/>
          <a:lstStyle/>
          <a:p>
            <a:fld id="{E0AC966E-7B22-49B6-B918-E49966114F7D}" type="slidenum">
              <a:rPr lang="en-US" smtClean="0"/>
              <a:t>25</a:t>
            </a:fld>
            <a:endParaRPr lang="en-US"/>
          </a:p>
        </p:txBody>
      </p:sp>
    </p:spTree>
    <p:extLst>
      <p:ext uri="{BB962C8B-B14F-4D97-AF65-F5344CB8AC3E}">
        <p14:creationId xmlns:p14="http://schemas.microsoft.com/office/powerpoint/2010/main" val="121978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C966E-7B22-49B6-B918-E49966114F7D}" type="slidenum">
              <a:rPr lang="en-US" smtClean="0"/>
              <a:t>31</a:t>
            </a:fld>
            <a:endParaRPr lang="en-US"/>
          </a:p>
        </p:txBody>
      </p:sp>
    </p:spTree>
    <p:extLst>
      <p:ext uri="{BB962C8B-B14F-4D97-AF65-F5344CB8AC3E}">
        <p14:creationId xmlns:p14="http://schemas.microsoft.com/office/powerpoint/2010/main" val="2390780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0632-4E31-39FD-075A-9F80E6E4C2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BA7B72-33FF-B178-E17C-E7062CF99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012CF0-CAA2-75BA-46F4-4421706FE68A}"/>
              </a:ext>
            </a:extLst>
          </p:cNvPr>
          <p:cNvSpPr>
            <a:spLocks noGrp="1"/>
          </p:cNvSpPr>
          <p:nvPr>
            <p:ph type="dt" sz="half" idx="10"/>
          </p:nvPr>
        </p:nvSpPr>
        <p:spPr/>
        <p:txBody>
          <a:bodyPr/>
          <a:lstStyle/>
          <a:p>
            <a:fld id="{15F58351-FD35-4239-A241-31D2FAF6AEAD}" type="datetimeFigureOut">
              <a:rPr lang="en-US" smtClean="0"/>
              <a:t>6/12/2025</a:t>
            </a:fld>
            <a:endParaRPr lang="en-US"/>
          </a:p>
        </p:txBody>
      </p:sp>
      <p:sp>
        <p:nvSpPr>
          <p:cNvPr id="5" name="Footer Placeholder 4">
            <a:extLst>
              <a:ext uri="{FF2B5EF4-FFF2-40B4-BE49-F238E27FC236}">
                <a16:creationId xmlns:a16="http://schemas.microsoft.com/office/drawing/2014/main" id="{50B68E17-A056-BB35-4300-FF3F9CA2A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47C7F-A77C-D51A-9442-B3DABA5B0899}"/>
              </a:ext>
            </a:extLst>
          </p:cNvPr>
          <p:cNvSpPr>
            <a:spLocks noGrp="1"/>
          </p:cNvSpPr>
          <p:nvPr>
            <p:ph type="sldNum" sz="quarter" idx="12"/>
          </p:nvPr>
        </p:nvSpPr>
        <p:spPr/>
        <p:txBody>
          <a:bodyPr/>
          <a:lstStyle/>
          <a:p>
            <a:fld id="{90AFD0CD-AED8-4217-AE65-E277314A492E}" type="slidenum">
              <a:rPr lang="en-US" smtClean="0"/>
              <a:t>‹#›</a:t>
            </a:fld>
            <a:endParaRPr lang="en-US"/>
          </a:p>
        </p:txBody>
      </p:sp>
    </p:spTree>
    <p:extLst>
      <p:ext uri="{BB962C8B-B14F-4D97-AF65-F5344CB8AC3E}">
        <p14:creationId xmlns:p14="http://schemas.microsoft.com/office/powerpoint/2010/main" val="2286738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08D4B-86B9-548B-8EF7-33BB3BFFC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954590-299B-4BA3-2B8F-B280702FA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A0E3FE-70A2-4F5E-1CB1-34D43C5165F4}"/>
              </a:ext>
            </a:extLst>
          </p:cNvPr>
          <p:cNvSpPr>
            <a:spLocks noGrp="1"/>
          </p:cNvSpPr>
          <p:nvPr>
            <p:ph type="dt" sz="half" idx="10"/>
          </p:nvPr>
        </p:nvSpPr>
        <p:spPr/>
        <p:txBody>
          <a:bodyPr/>
          <a:lstStyle/>
          <a:p>
            <a:fld id="{15F58351-FD35-4239-A241-31D2FAF6AEAD}" type="datetimeFigureOut">
              <a:rPr lang="en-US" smtClean="0"/>
              <a:t>6/12/2025</a:t>
            </a:fld>
            <a:endParaRPr lang="en-US"/>
          </a:p>
        </p:txBody>
      </p:sp>
      <p:sp>
        <p:nvSpPr>
          <p:cNvPr id="5" name="Footer Placeholder 4">
            <a:extLst>
              <a:ext uri="{FF2B5EF4-FFF2-40B4-BE49-F238E27FC236}">
                <a16:creationId xmlns:a16="http://schemas.microsoft.com/office/drawing/2014/main" id="{BFE12F6F-EA36-5C3C-5EBF-07E39250EE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1B9C7-EA68-7A27-3E80-50D9874ACF55}"/>
              </a:ext>
            </a:extLst>
          </p:cNvPr>
          <p:cNvSpPr>
            <a:spLocks noGrp="1"/>
          </p:cNvSpPr>
          <p:nvPr>
            <p:ph type="sldNum" sz="quarter" idx="12"/>
          </p:nvPr>
        </p:nvSpPr>
        <p:spPr/>
        <p:txBody>
          <a:bodyPr/>
          <a:lstStyle/>
          <a:p>
            <a:fld id="{90AFD0CD-AED8-4217-AE65-E277314A492E}" type="slidenum">
              <a:rPr lang="en-US" smtClean="0"/>
              <a:t>‹#›</a:t>
            </a:fld>
            <a:endParaRPr lang="en-US"/>
          </a:p>
        </p:txBody>
      </p:sp>
    </p:spTree>
    <p:extLst>
      <p:ext uri="{BB962C8B-B14F-4D97-AF65-F5344CB8AC3E}">
        <p14:creationId xmlns:p14="http://schemas.microsoft.com/office/powerpoint/2010/main" val="3792091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658601-CE0F-919D-C0CC-F2D2E47ECF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A97452-2D4B-0592-C6BE-EF4A7722E0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8A620-B161-1EBA-8066-A3700270F22A}"/>
              </a:ext>
            </a:extLst>
          </p:cNvPr>
          <p:cNvSpPr>
            <a:spLocks noGrp="1"/>
          </p:cNvSpPr>
          <p:nvPr>
            <p:ph type="dt" sz="half" idx="10"/>
          </p:nvPr>
        </p:nvSpPr>
        <p:spPr/>
        <p:txBody>
          <a:bodyPr/>
          <a:lstStyle/>
          <a:p>
            <a:fld id="{15F58351-FD35-4239-A241-31D2FAF6AEAD}" type="datetimeFigureOut">
              <a:rPr lang="en-US" smtClean="0"/>
              <a:t>6/12/2025</a:t>
            </a:fld>
            <a:endParaRPr lang="en-US"/>
          </a:p>
        </p:txBody>
      </p:sp>
      <p:sp>
        <p:nvSpPr>
          <p:cNvPr id="5" name="Footer Placeholder 4">
            <a:extLst>
              <a:ext uri="{FF2B5EF4-FFF2-40B4-BE49-F238E27FC236}">
                <a16:creationId xmlns:a16="http://schemas.microsoft.com/office/drawing/2014/main" id="{3AE31567-0AB2-CDFD-15F1-FDD8462FA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7B498-E8A5-84B6-EAB0-BC1A5522D691}"/>
              </a:ext>
            </a:extLst>
          </p:cNvPr>
          <p:cNvSpPr>
            <a:spLocks noGrp="1"/>
          </p:cNvSpPr>
          <p:nvPr>
            <p:ph type="sldNum" sz="quarter" idx="12"/>
          </p:nvPr>
        </p:nvSpPr>
        <p:spPr/>
        <p:txBody>
          <a:bodyPr/>
          <a:lstStyle/>
          <a:p>
            <a:fld id="{90AFD0CD-AED8-4217-AE65-E277314A492E}" type="slidenum">
              <a:rPr lang="en-US" smtClean="0"/>
              <a:t>‹#›</a:t>
            </a:fld>
            <a:endParaRPr lang="en-US"/>
          </a:p>
        </p:txBody>
      </p:sp>
    </p:spTree>
    <p:extLst>
      <p:ext uri="{BB962C8B-B14F-4D97-AF65-F5344CB8AC3E}">
        <p14:creationId xmlns:p14="http://schemas.microsoft.com/office/powerpoint/2010/main" val="3704376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F2B5D-E3AB-E83C-B324-12B7FCFAE7F8}"/>
              </a:ext>
            </a:extLst>
          </p:cNvPr>
          <p:cNvPicPr>
            <a:picLocks noChangeAspect="1"/>
          </p:cNvPicPr>
          <p:nvPr userDrawn="1"/>
        </p:nvPicPr>
        <p:blipFill>
          <a:blip r:embed="rId2"/>
          <a:stretch>
            <a:fillRect/>
          </a:stretch>
        </p:blipFill>
        <p:spPr>
          <a:xfrm>
            <a:off x="91603" y="-106248"/>
            <a:ext cx="12008793" cy="6964248"/>
          </a:xfrm>
          <a:prstGeom prst="rect">
            <a:avLst/>
          </a:prstGeom>
          <a:solidFill>
            <a:schemeClr val="bg1"/>
          </a:solidFill>
          <a:effectLst>
            <a:glow rad="127000">
              <a:schemeClr val="accent1">
                <a:alpha val="97000"/>
              </a:schemeClr>
            </a:glow>
          </a:effectLst>
        </p:spPr>
      </p:pic>
    </p:spTree>
    <p:extLst>
      <p:ext uri="{BB962C8B-B14F-4D97-AF65-F5344CB8AC3E}">
        <p14:creationId xmlns:p14="http://schemas.microsoft.com/office/powerpoint/2010/main" val="249232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1489A-F697-26C1-2081-3CAF698850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A291F3-1547-BAFF-B252-5E792F26BF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6B851F-F8E2-5AF7-1BF0-936FB77FF4A3}"/>
              </a:ext>
            </a:extLst>
          </p:cNvPr>
          <p:cNvSpPr>
            <a:spLocks noGrp="1"/>
          </p:cNvSpPr>
          <p:nvPr>
            <p:ph type="dt" sz="half" idx="10"/>
          </p:nvPr>
        </p:nvSpPr>
        <p:spPr/>
        <p:txBody>
          <a:bodyPr/>
          <a:lstStyle/>
          <a:p>
            <a:fld id="{15F58351-FD35-4239-A241-31D2FAF6AEAD}" type="datetimeFigureOut">
              <a:rPr lang="en-US" smtClean="0"/>
              <a:t>6/12/2025</a:t>
            </a:fld>
            <a:endParaRPr lang="en-US"/>
          </a:p>
        </p:txBody>
      </p:sp>
      <p:sp>
        <p:nvSpPr>
          <p:cNvPr id="5" name="Footer Placeholder 4">
            <a:extLst>
              <a:ext uri="{FF2B5EF4-FFF2-40B4-BE49-F238E27FC236}">
                <a16:creationId xmlns:a16="http://schemas.microsoft.com/office/drawing/2014/main" id="{211E73CD-0A5F-B607-9FD2-CA8DB4C30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23141-7E77-22C8-8FAE-FC5ECDC351B4}"/>
              </a:ext>
            </a:extLst>
          </p:cNvPr>
          <p:cNvSpPr>
            <a:spLocks noGrp="1"/>
          </p:cNvSpPr>
          <p:nvPr>
            <p:ph type="sldNum" sz="quarter" idx="12"/>
          </p:nvPr>
        </p:nvSpPr>
        <p:spPr/>
        <p:txBody>
          <a:bodyPr/>
          <a:lstStyle/>
          <a:p>
            <a:fld id="{90AFD0CD-AED8-4217-AE65-E277314A492E}" type="slidenum">
              <a:rPr lang="en-US" smtClean="0"/>
              <a:t>‹#›</a:t>
            </a:fld>
            <a:endParaRPr lang="en-US"/>
          </a:p>
        </p:txBody>
      </p:sp>
      <p:pic>
        <p:nvPicPr>
          <p:cNvPr id="8" name="Picture 7">
            <a:extLst>
              <a:ext uri="{FF2B5EF4-FFF2-40B4-BE49-F238E27FC236}">
                <a16:creationId xmlns:a16="http://schemas.microsoft.com/office/drawing/2014/main" id="{71A6980C-F5BF-068D-3DBB-B40500DA833F}"/>
              </a:ext>
            </a:extLst>
          </p:cNvPr>
          <p:cNvPicPr>
            <a:picLocks noChangeAspect="1"/>
          </p:cNvPicPr>
          <p:nvPr userDrawn="1"/>
        </p:nvPicPr>
        <p:blipFill>
          <a:blip r:embed="rId2">
            <a:alphaModFix amt="35000"/>
          </a:blip>
          <a:stretch>
            <a:fillRect/>
          </a:stretch>
        </p:blipFill>
        <p:spPr>
          <a:xfrm>
            <a:off x="0" y="7012"/>
            <a:ext cx="12192000" cy="6843975"/>
          </a:xfrm>
          <a:prstGeom prst="rect">
            <a:avLst/>
          </a:prstGeom>
        </p:spPr>
      </p:pic>
    </p:spTree>
    <p:extLst>
      <p:ext uri="{BB962C8B-B14F-4D97-AF65-F5344CB8AC3E}">
        <p14:creationId xmlns:p14="http://schemas.microsoft.com/office/powerpoint/2010/main" val="114254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9B73-36C7-19AF-AE4D-95D3D1B8FB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962A18-DC0C-BA73-E40A-531E5340F9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B6676A-950B-AE3F-8B81-BEC555368F0E}"/>
              </a:ext>
            </a:extLst>
          </p:cNvPr>
          <p:cNvSpPr>
            <a:spLocks noGrp="1"/>
          </p:cNvSpPr>
          <p:nvPr>
            <p:ph type="dt" sz="half" idx="10"/>
          </p:nvPr>
        </p:nvSpPr>
        <p:spPr/>
        <p:txBody>
          <a:bodyPr/>
          <a:lstStyle/>
          <a:p>
            <a:fld id="{15F58351-FD35-4239-A241-31D2FAF6AEAD}" type="datetimeFigureOut">
              <a:rPr lang="en-US" smtClean="0"/>
              <a:t>6/12/2025</a:t>
            </a:fld>
            <a:endParaRPr lang="en-US"/>
          </a:p>
        </p:txBody>
      </p:sp>
      <p:sp>
        <p:nvSpPr>
          <p:cNvPr id="5" name="Footer Placeholder 4">
            <a:extLst>
              <a:ext uri="{FF2B5EF4-FFF2-40B4-BE49-F238E27FC236}">
                <a16:creationId xmlns:a16="http://schemas.microsoft.com/office/drawing/2014/main" id="{A3FD31E4-ED0C-5916-60DC-B80BCA5EC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87CFB2-B181-B475-BB47-DA2F6246BB08}"/>
              </a:ext>
            </a:extLst>
          </p:cNvPr>
          <p:cNvSpPr>
            <a:spLocks noGrp="1"/>
          </p:cNvSpPr>
          <p:nvPr>
            <p:ph type="sldNum" sz="quarter" idx="12"/>
          </p:nvPr>
        </p:nvSpPr>
        <p:spPr/>
        <p:txBody>
          <a:bodyPr/>
          <a:lstStyle/>
          <a:p>
            <a:fld id="{90AFD0CD-AED8-4217-AE65-E277314A492E}" type="slidenum">
              <a:rPr lang="en-US" smtClean="0"/>
              <a:t>‹#›</a:t>
            </a:fld>
            <a:endParaRPr lang="en-US"/>
          </a:p>
        </p:txBody>
      </p:sp>
    </p:spTree>
    <p:extLst>
      <p:ext uri="{BB962C8B-B14F-4D97-AF65-F5344CB8AC3E}">
        <p14:creationId xmlns:p14="http://schemas.microsoft.com/office/powerpoint/2010/main" val="765607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06012-E74D-7B02-71AC-CDD6BC99DC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2A3B75-DEB5-770C-C508-0E9481BDE7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B1F556-603D-8FCB-DE6F-824352E22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C0214A-0FAC-57DC-BF34-81A32058FB27}"/>
              </a:ext>
            </a:extLst>
          </p:cNvPr>
          <p:cNvSpPr>
            <a:spLocks noGrp="1"/>
          </p:cNvSpPr>
          <p:nvPr>
            <p:ph type="dt" sz="half" idx="10"/>
          </p:nvPr>
        </p:nvSpPr>
        <p:spPr/>
        <p:txBody>
          <a:bodyPr/>
          <a:lstStyle/>
          <a:p>
            <a:fld id="{15F58351-FD35-4239-A241-31D2FAF6AEAD}" type="datetimeFigureOut">
              <a:rPr lang="en-US" smtClean="0"/>
              <a:t>6/12/2025</a:t>
            </a:fld>
            <a:endParaRPr lang="en-US"/>
          </a:p>
        </p:txBody>
      </p:sp>
      <p:sp>
        <p:nvSpPr>
          <p:cNvPr id="6" name="Footer Placeholder 5">
            <a:extLst>
              <a:ext uri="{FF2B5EF4-FFF2-40B4-BE49-F238E27FC236}">
                <a16:creationId xmlns:a16="http://schemas.microsoft.com/office/drawing/2014/main" id="{F8E3B45A-0736-E554-8CF9-87B8C6215D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02924-8F47-8DCA-AB3B-7ED108C1A043}"/>
              </a:ext>
            </a:extLst>
          </p:cNvPr>
          <p:cNvSpPr>
            <a:spLocks noGrp="1"/>
          </p:cNvSpPr>
          <p:nvPr>
            <p:ph type="sldNum" sz="quarter" idx="12"/>
          </p:nvPr>
        </p:nvSpPr>
        <p:spPr/>
        <p:txBody>
          <a:bodyPr/>
          <a:lstStyle/>
          <a:p>
            <a:fld id="{90AFD0CD-AED8-4217-AE65-E277314A492E}" type="slidenum">
              <a:rPr lang="en-US" smtClean="0"/>
              <a:t>‹#›</a:t>
            </a:fld>
            <a:endParaRPr lang="en-US"/>
          </a:p>
        </p:txBody>
      </p:sp>
    </p:spTree>
    <p:extLst>
      <p:ext uri="{BB962C8B-B14F-4D97-AF65-F5344CB8AC3E}">
        <p14:creationId xmlns:p14="http://schemas.microsoft.com/office/powerpoint/2010/main" val="317498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969D-1B2E-A7D8-D046-5638E96D7E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E1F13E-F9B6-0C17-DEC2-D0B62DC991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7E6BEF-9AFC-3265-E727-A4CAEC11A3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28F139-FF55-59BC-D9CE-02DA254FFE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215E4-66AE-AEDC-4B38-E5932173CD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276B38-1A46-B31E-D8D6-F1ABABED1F18}"/>
              </a:ext>
            </a:extLst>
          </p:cNvPr>
          <p:cNvSpPr>
            <a:spLocks noGrp="1"/>
          </p:cNvSpPr>
          <p:nvPr>
            <p:ph type="dt" sz="half" idx="10"/>
          </p:nvPr>
        </p:nvSpPr>
        <p:spPr/>
        <p:txBody>
          <a:bodyPr/>
          <a:lstStyle/>
          <a:p>
            <a:fld id="{15F58351-FD35-4239-A241-31D2FAF6AEAD}" type="datetimeFigureOut">
              <a:rPr lang="en-US" smtClean="0"/>
              <a:t>6/12/2025</a:t>
            </a:fld>
            <a:endParaRPr lang="en-US"/>
          </a:p>
        </p:txBody>
      </p:sp>
      <p:sp>
        <p:nvSpPr>
          <p:cNvPr id="8" name="Footer Placeholder 7">
            <a:extLst>
              <a:ext uri="{FF2B5EF4-FFF2-40B4-BE49-F238E27FC236}">
                <a16:creationId xmlns:a16="http://schemas.microsoft.com/office/drawing/2014/main" id="{50DB9F5B-8763-8DEB-0C85-0701FE795E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E034C-3F3A-73C8-4929-FBE6C82B72A1}"/>
              </a:ext>
            </a:extLst>
          </p:cNvPr>
          <p:cNvSpPr>
            <a:spLocks noGrp="1"/>
          </p:cNvSpPr>
          <p:nvPr>
            <p:ph type="sldNum" sz="quarter" idx="12"/>
          </p:nvPr>
        </p:nvSpPr>
        <p:spPr/>
        <p:txBody>
          <a:bodyPr/>
          <a:lstStyle/>
          <a:p>
            <a:fld id="{90AFD0CD-AED8-4217-AE65-E277314A492E}" type="slidenum">
              <a:rPr lang="en-US" smtClean="0"/>
              <a:t>‹#›</a:t>
            </a:fld>
            <a:endParaRPr lang="en-US"/>
          </a:p>
        </p:txBody>
      </p:sp>
    </p:spTree>
    <p:extLst>
      <p:ext uri="{BB962C8B-B14F-4D97-AF65-F5344CB8AC3E}">
        <p14:creationId xmlns:p14="http://schemas.microsoft.com/office/powerpoint/2010/main" val="4263537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63C86-A689-5A45-E182-4206013118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72048-E224-1964-ED5C-B6D5379F6608}"/>
              </a:ext>
            </a:extLst>
          </p:cNvPr>
          <p:cNvSpPr>
            <a:spLocks noGrp="1"/>
          </p:cNvSpPr>
          <p:nvPr>
            <p:ph type="dt" sz="half" idx="10"/>
          </p:nvPr>
        </p:nvSpPr>
        <p:spPr/>
        <p:txBody>
          <a:bodyPr/>
          <a:lstStyle/>
          <a:p>
            <a:fld id="{15F58351-FD35-4239-A241-31D2FAF6AEAD}" type="datetimeFigureOut">
              <a:rPr lang="en-US" smtClean="0"/>
              <a:t>6/12/2025</a:t>
            </a:fld>
            <a:endParaRPr lang="en-US"/>
          </a:p>
        </p:txBody>
      </p:sp>
      <p:sp>
        <p:nvSpPr>
          <p:cNvPr id="4" name="Footer Placeholder 3">
            <a:extLst>
              <a:ext uri="{FF2B5EF4-FFF2-40B4-BE49-F238E27FC236}">
                <a16:creationId xmlns:a16="http://schemas.microsoft.com/office/drawing/2014/main" id="{0D3A3456-9236-8824-9ACD-E505F8C258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31D1F6-365E-9771-5B20-D7FFAA9D217D}"/>
              </a:ext>
            </a:extLst>
          </p:cNvPr>
          <p:cNvSpPr>
            <a:spLocks noGrp="1"/>
          </p:cNvSpPr>
          <p:nvPr>
            <p:ph type="sldNum" sz="quarter" idx="12"/>
          </p:nvPr>
        </p:nvSpPr>
        <p:spPr/>
        <p:txBody>
          <a:bodyPr/>
          <a:lstStyle/>
          <a:p>
            <a:fld id="{90AFD0CD-AED8-4217-AE65-E277314A492E}" type="slidenum">
              <a:rPr lang="en-US" smtClean="0"/>
              <a:t>‹#›</a:t>
            </a:fld>
            <a:endParaRPr lang="en-US"/>
          </a:p>
        </p:txBody>
      </p:sp>
    </p:spTree>
    <p:extLst>
      <p:ext uri="{BB962C8B-B14F-4D97-AF65-F5344CB8AC3E}">
        <p14:creationId xmlns:p14="http://schemas.microsoft.com/office/powerpoint/2010/main" val="2099672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B9024C-83EB-332E-74E2-4F786CDC7DC7}"/>
              </a:ext>
            </a:extLst>
          </p:cNvPr>
          <p:cNvSpPr>
            <a:spLocks noGrp="1"/>
          </p:cNvSpPr>
          <p:nvPr>
            <p:ph type="dt" sz="half" idx="10"/>
          </p:nvPr>
        </p:nvSpPr>
        <p:spPr/>
        <p:txBody>
          <a:bodyPr/>
          <a:lstStyle/>
          <a:p>
            <a:fld id="{15F58351-FD35-4239-A241-31D2FAF6AEAD}" type="datetimeFigureOut">
              <a:rPr lang="en-US" smtClean="0"/>
              <a:t>6/12/2025</a:t>
            </a:fld>
            <a:endParaRPr lang="en-US"/>
          </a:p>
        </p:txBody>
      </p:sp>
      <p:sp>
        <p:nvSpPr>
          <p:cNvPr id="3" name="Footer Placeholder 2">
            <a:extLst>
              <a:ext uri="{FF2B5EF4-FFF2-40B4-BE49-F238E27FC236}">
                <a16:creationId xmlns:a16="http://schemas.microsoft.com/office/drawing/2014/main" id="{5648B17F-7BF3-0641-25EB-035E1C203B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C8FE2F-7C77-FB3F-AB6E-D641B48761F3}"/>
              </a:ext>
            </a:extLst>
          </p:cNvPr>
          <p:cNvSpPr>
            <a:spLocks noGrp="1"/>
          </p:cNvSpPr>
          <p:nvPr>
            <p:ph type="sldNum" sz="quarter" idx="12"/>
          </p:nvPr>
        </p:nvSpPr>
        <p:spPr/>
        <p:txBody>
          <a:bodyPr/>
          <a:lstStyle/>
          <a:p>
            <a:fld id="{90AFD0CD-AED8-4217-AE65-E277314A492E}" type="slidenum">
              <a:rPr lang="en-US" smtClean="0"/>
              <a:t>‹#›</a:t>
            </a:fld>
            <a:endParaRPr lang="en-US"/>
          </a:p>
        </p:txBody>
      </p:sp>
    </p:spTree>
    <p:extLst>
      <p:ext uri="{BB962C8B-B14F-4D97-AF65-F5344CB8AC3E}">
        <p14:creationId xmlns:p14="http://schemas.microsoft.com/office/powerpoint/2010/main" val="3835508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41B1-38EA-61A0-009A-2AA5CA6E60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9F3897-B10F-3B7B-13CD-43B29BF603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002D4E-5112-D34C-F441-02A2BD3F5D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ED6A15-D915-9F3D-477C-083B2ADFBD1A}"/>
              </a:ext>
            </a:extLst>
          </p:cNvPr>
          <p:cNvSpPr>
            <a:spLocks noGrp="1"/>
          </p:cNvSpPr>
          <p:nvPr>
            <p:ph type="dt" sz="half" idx="10"/>
          </p:nvPr>
        </p:nvSpPr>
        <p:spPr/>
        <p:txBody>
          <a:bodyPr/>
          <a:lstStyle/>
          <a:p>
            <a:fld id="{15F58351-FD35-4239-A241-31D2FAF6AEAD}" type="datetimeFigureOut">
              <a:rPr lang="en-US" smtClean="0"/>
              <a:t>6/12/2025</a:t>
            </a:fld>
            <a:endParaRPr lang="en-US"/>
          </a:p>
        </p:txBody>
      </p:sp>
      <p:sp>
        <p:nvSpPr>
          <p:cNvPr id="6" name="Footer Placeholder 5">
            <a:extLst>
              <a:ext uri="{FF2B5EF4-FFF2-40B4-BE49-F238E27FC236}">
                <a16:creationId xmlns:a16="http://schemas.microsoft.com/office/drawing/2014/main" id="{07640A64-0333-7BCC-4BB4-B345EB949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CC0558-A732-2A10-8EF5-BFF20D122483}"/>
              </a:ext>
            </a:extLst>
          </p:cNvPr>
          <p:cNvSpPr>
            <a:spLocks noGrp="1"/>
          </p:cNvSpPr>
          <p:nvPr>
            <p:ph type="sldNum" sz="quarter" idx="12"/>
          </p:nvPr>
        </p:nvSpPr>
        <p:spPr/>
        <p:txBody>
          <a:bodyPr/>
          <a:lstStyle/>
          <a:p>
            <a:fld id="{90AFD0CD-AED8-4217-AE65-E277314A492E}" type="slidenum">
              <a:rPr lang="en-US" smtClean="0"/>
              <a:t>‹#›</a:t>
            </a:fld>
            <a:endParaRPr lang="en-US"/>
          </a:p>
        </p:txBody>
      </p:sp>
    </p:spTree>
    <p:extLst>
      <p:ext uri="{BB962C8B-B14F-4D97-AF65-F5344CB8AC3E}">
        <p14:creationId xmlns:p14="http://schemas.microsoft.com/office/powerpoint/2010/main" val="2864597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5FAD-E938-76C5-F458-43D48B1FBA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069618-1185-3BFB-B49A-98A9D7B822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C16B71-70E2-725A-B5FF-79BA24DE67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1E677C-37D3-F6CF-2248-3B85FEB3E9DD}"/>
              </a:ext>
            </a:extLst>
          </p:cNvPr>
          <p:cNvSpPr>
            <a:spLocks noGrp="1"/>
          </p:cNvSpPr>
          <p:nvPr>
            <p:ph type="dt" sz="half" idx="10"/>
          </p:nvPr>
        </p:nvSpPr>
        <p:spPr/>
        <p:txBody>
          <a:bodyPr/>
          <a:lstStyle/>
          <a:p>
            <a:fld id="{15F58351-FD35-4239-A241-31D2FAF6AEAD}" type="datetimeFigureOut">
              <a:rPr lang="en-US" smtClean="0"/>
              <a:t>6/12/2025</a:t>
            </a:fld>
            <a:endParaRPr lang="en-US"/>
          </a:p>
        </p:txBody>
      </p:sp>
      <p:sp>
        <p:nvSpPr>
          <p:cNvPr id="6" name="Footer Placeholder 5">
            <a:extLst>
              <a:ext uri="{FF2B5EF4-FFF2-40B4-BE49-F238E27FC236}">
                <a16:creationId xmlns:a16="http://schemas.microsoft.com/office/drawing/2014/main" id="{A4F42EC2-8DD2-D5A2-E9F1-F24AA8510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4A601-1801-FB7B-9CFB-A9FD8D7CE0D6}"/>
              </a:ext>
            </a:extLst>
          </p:cNvPr>
          <p:cNvSpPr>
            <a:spLocks noGrp="1"/>
          </p:cNvSpPr>
          <p:nvPr>
            <p:ph type="sldNum" sz="quarter" idx="12"/>
          </p:nvPr>
        </p:nvSpPr>
        <p:spPr/>
        <p:txBody>
          <a:bodyPr/>
          <a:lstStyle/>
          <a:p>
            <a:fld id="{90AFD0CD-AED8-4217-AE65-E277314A492E}" type="slidenum">
              <a:rPr lang="en-US" smtClean="0"/>
              <a:t>‹#›</a:t>
            </a:fld>
            <a:endParaRPr lang="en-US"/>
          </a:p>
        </p:txBody>
      </p:sp>
    </p:spTree>
    <p:extLst>
      <p:ext uri="{BB962C8B-B14F-4D97-AF65-F5344CB8AC3E}">
        <p14:creationId xmlns:p14="http://schemas.microsoft.com/office/powerpoint/2010/main" val="3759787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F871C9-049F-9061-B490-4565430C03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6BB219-1DAF-F88D-3615-5632B54B7E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E3F864-7E03-0D5C-006F-2A3C55D0C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5F58351-FD35-4239-A241-31D2FAF6AEAD}" type="datetimeFigureOut">
              <a:rPr lang="en-US" smtClean="0"/>
              <a:t>6/12/2025</a:t>
            </a:fld>
            <a:endParaRPr lang="en-US"/>
          </a:p>
        </p:txBody>
      </p:sp>
      <p:sp>
        <p:nvSpPr>
          <p:cNvPr id="5" name="Footer Placeholder 4">
            <a:extLst>
              <a:ext uri="{FF2B5EF4-FFF2-40B4-BE49-F238E27FC236}">
                <a16:creationId xmlns:a16="http://schemas.microsoft.com/office/drawing/2014/main" id="{5AA71E6A-F36D-46E4-D4A4-9CD5BA58D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B657651-70EB-0E09-A598-EFF1CFF4F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AFD0CD-AED8-4217-AE65-E277314A492E}" type="slidenum">
              <a:rPr lang="en-US" smtClean="0"/>
              <a:t>‹#›</a:t>
            </a:fld>
            <a:endParaRPr lang="en-US"/>
          </a:p>
        </p:txBody>
      </p:sp>
      <p:sp>
        <p:nvSpPr>
          <p:cNvPr id="8" name="TextBox 7">
            <a:extLst>
              <a:ext uri="{FF2B5EF4-FFF2-40B4-BE49-F238E27FC236}">
                <a16:creationId xmlns:a16="http://schemas.microsoft.com/office/drawing/2014/main" id="{FF260A64-7D13-04C4-638A-94DD309F9441}"/>
              </a:ext>
            </a:extLst>
          </p:cNvPr>
          <p:cNvSpPr txBox="1"/>
          <p:nvPr userDrawn="1">
            <p:extLst>
              <p:ext uri="{1162E1C5-73C7-4A58-AE30-91384D911F3F}">
                <p184:classification xmlns:p184="http://schemas.microsoft.com/office/powerpoint/2018/4/main" val="ftr"/>
              </p:ext>
            </p:extLst>
          </p:nvPr>
        </p:nvSpPr>
        <p:spPr>
          <a:xfrm>
            <a:off x="190500" y="6545580"/>
            <a:ext cx="1728788" cy="121920"/>
          </a:xfrm>
          <a:prstGeom prst="rect">
            <a:avLst/>
          </a:prstGeom>
        </p:spPr>
        <p:txBody>
          <a:bodyPr horzOverflow="overflow" lIns="0" tIns="0" rIns="0" bIns="0">
            <a:spAutoFit/>
          </a:bodyPr>
          <a:lstStyle/>
          <a:p>
            <a:pPr algn="l"/>
            <a:r>
              <a:rPr lang="en-US" sz="800">
                <a:solidFill>
                  <a:srgbClr val="000000">
                    <a:alpha val="50000"/>
                  </a:srgbClr>
                </a:solidFill>
                <a:latin typeface="Calibri" panose="020F0502020204030204" pitchFamily="34" charset="0"/>
                <a:cs typeface="Calibri" panose="020F0502020204030204" pitchFamily="34" charset="0"/>
              </a:rPr>
              <a:t>Sensitivity: LNT Construction Internal Use</a:t>
            </a:r>
          </a:p>
        </p:txBody>
      </p:sp>
    </p:spTree>
    <p:extLst>
      <p:ext uri="{BB962C8B-B14F-4D97-AF65-F5344CB8AC3E}">
        <p14:creationId xmlns:p14="http://schemas.microsoft.com/office/powerpoint/2010/main" val="4702293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A5D9-46A5-C926-905B-C026E15D4694}"/>
              </a:ext>
            </a:extLst>
          </p:cNvPr>
          <p:cNvSpPr>
            <a:spLocks noGrp="1"/>
          </p:cNvSpPr>
          <p:nvPr>
            <p:ph type="title"/>
          </p:nvPr>
        </p:nvSpPr>
        <p:spPr>
          <a:xfrm>
            <a:off x="3874576" y="2010085"/>
            <a:ext cx="8309987" cy="2883461"/>
          </a:xfrm>
        </p:spPr>
        <p:txBody>
          <a:bodyPr>
            <a:normAutofit fontScale="90000"/>
          </a:bodyPr>
          <a:lstStyle/>
          <a:p>
            <a:r>
              <a:rPr lang="en-US" sz="2400" b="1" dirty="0">
                <a:solidFill>
                  <a:srgbClr val="FF0000"/>
                </a:solidFill>
                <a:latin typeface="Source Sans Pro"/>
                <a:ea typeface="Source Sans Pro"/>
              </a:rPr>
              <a:t>Autonomous Navigation System for Factory Floor Robots (AGVS) </a:t>
            </a:r>
            <a:br>
              <a:rPr lang="en-US" sz="2400" b="1" dirty="0">
                <a:solidFill>
                  <a:srgbClr val="FF0000"/>
                </a:solidFill>
                <a:latin typeface="Source Sans Pro"/>
                <a:ea typeface="Source Sans Pro"/>
              </a:rPr>
            </a:br>
            <a:br>
              <a:rPr lang="en-US" sz="2400" b="1" dirty="0">
                <a:latin typeface="Source Sans Pro"/>
                <a:ea typeface="Source Sans Pro"/>
              </a:rPr>
            </a:br>
            <a:br>
              <a:rPr lang="en-US" sz="2400" b="1" dirty="0">
                <a:latin typeface="Source Sans Pro"/>
                <a:ea typeface="Source Sans Pro"/>
              </a:rPr>
            </a:br>
            <a:r>
              <a:rPr lang="en-US" sz="2400" dirty="0">
                <a:ea typeface="+mj-lt"/>
                <a:cs typeface="+mj-lt"/>
              </a:rPr>
              <a:t>Team Members:</a:t>
            </a:r>
            <a:br>
              <a:rPr lang="en-US" sz="2400" dirty="0">
                <a:ea typeface="+mj-lt"/>
                <a:cs typeface="+mj-lt"/>
              </a:rPr>
            </a:br>
            <a:r>
              <a:rPr lang="en-US" sz="2400" dirty="0">
                <a:ea typeface="+mj-lt"/>
                <a:cs typeface="+mj-lt"/>
              </a:rPr>
              <a:t> • Pavitra A </a:t>
            </a:r>
            <a:br>
              <a:rPr lang="en-US" sz="2400" dirty="0">
                <a:ea typeface="+mj-lt"/>
                <a:cs typeface="+mj-lt"/>
              </a:rPr>
            </a:br>
            <a:r>
              <a:rPr lang="en-US" sz="2400" dirty="0">
                <a:ea typeface="+mj-lt"/>
                <a:cs typeface="+mj-lt"/>
              </a:rPr>
              <a:t>• </a:t>
            </a:r>
            <a:r>
              <a:rPr lang="en-US" sz="2400" dirty="0" err="1">
                <a:ea typeface="+mj-lt"/>
                <a:cs typeface="+mj-lt"/>
              </a:rPr>
              <a:t>ParomaDhara</a:t>
            </a:r>
            <a:r>
              <a:rPr lang="en-US" sz="2400" dirty="0">
                <a:ea typeface="+mj-lt"/>
                <a:cs typeface="+mj-lt"/>
              </a:rPr>
              <a:t> </a:t>
            </a:r>
            <a:br>
              <a:rPr lang="en-US" sz="2400" dirty="0">
                <a:ea typeface="+mj-lt"/>
                <a:cs typeface="+mj-lt"/>
              </a:rPr>
            </a:br>
            <a:r>
              <a:rPr lang="en-US" sz="2400" dirty="0">
                <a:ea typeface="+mj-lt"/>
                <a:cs typeface="+mj-lt"/>
              </a:rPr>
              <a:t>• Nivetha G K</a:t>
            </a:r>
            <a:br>
              <a:rPr lang="en-US" sz="2400" dirty="0">
                <a:ea typeface="+mj-lt"/>
                <a:cs typeface="+mj-lt"/>
              </a:rPr>
            </a:br>
            <a:r>
              <a:rPr lang="en-US" sz="2400" dirty="0">
                <a:ea typeface="+mj-lt"/>
                <a:cs typeface="+mj-lt"/>
              </a:rPr>
              <a:t> • </a:t>
            </a:r>
            <a:r>
              <a:rPr lang="en-US" sz="2400" dirty="0" err="1">
                <a:ea typeface="+mj-lt"/>
                <a:cs typeface="+mj-lt"/>
              </a:rPr>
              <a:t>PranakanthC</a:t>
            </a:r>
            <a:r>
              <a:rPr lang="en-US" sz="2400" dirty="0">
                <a:ea typeface="+mj-lt"/>
                <a:cs typeface="+mj-lt"/>
              </a:rPr>
              <a:t> </a:t>
            </a:r>
            <a:br>
              <a:rPr lang="en-US" sz="2400" dirty="0">
                <a:ea typeface="+mj-lt"/>
                <a:cs typeface="+mj-lt"/>
              </a:rPr>
            </a:br>
            <a:r>
              <a:rPr lang="en-US" sz="2400" dirty="0">
                <a:ea typeface="+mj-lt"/>
                <a:cs typeface="+mj-lt"/>
              </a:rPr>
              <a:t>• Neeraj Raghav V R </a:t>
            </a:r>
            <a:br>
              <a:rPr lang="en-US" sz="2400" dirty="0">
                <a:ea typeface="+mj-lt"/>
                <a:cs typeface="+mj-lt"/>
              </a:rPr>
            </a:br>
            <a:r>
              <a:rPr lang="en-US" sz="2400" dirty="0">
                <a:ea typeface="+mj-lt"/>
                <a:cs typeface="+mj-lt"/>
              </a:rPr>
              <a:t>• Niranjan S </a:t>
            </a:r>
            <a:br>
              <a:rPr lang="en-US" sz="2400" dirty="0">
                <a:ea typeface="+mj-lt"/>
                <a:cs typeface="+mj-lt"/>
              </a:rPr>
            </a:br>
            <a:r>
              <a:rPr lang="en-US" sz="2400" dirty="0">
                <a:ea typeface="+mj-lt"/>
                <a:cs typeface="+mj-lt"/>
              </a:rPr>
              <a:t>• Pranav Venkateswaran </a:t>
            </a:r>
            <a:endParaRPr lang="en-US" sz="2400" b="1" dirty="0">
              <a:solidFill>
                <a:srgbClr val="FF0000"/>
              </a:solidFill>
              <a:latin typeface="Source Sans Pro" panose="020B0503030403020204" pitchFamily="34" charset="0"/>
              <a:ea typeface="Source Sans Pro" panose="020B0503030403020204" pitchFamily="34" charset="0"/>
            </a:endParaRPr>
          </a:p>
        </p:txBody>
      </p:sp>
      <p:grpSp>
        <p:nvGrpSpPr>
          <p:cNvPr id="6" name="Group 5">
            <a:extLst>
              <a:ext uri="{FF2B5EF4-FFF2-40B4-BE49-F238E27FC236}">
                <a16:creationId xmlns:a16="http://schemas.microsoft.com/office/drawing/2014/main" id="{80D702A4-0B82-3733-93D7-317A243DC764}"/>
              </a:ext>
            </a:extLst>
          </p:cNvPr>
          <p:cNvGrpSpPr/>
          <p:nvPr/>
        </p:nvGrpSpPr>
        <p:grpSpPr>
          <a:xfrm>
            <a:off x="9740826" y="443881"/>
            <a:ext cx="3169301" cy="1136871"/>
            <a:chOff x="-419742" y="368079"/>
            <a:chExt cx="3328620" cy="1194021"/>
          </a:xfrm>
        </p:grpSpPr>
        <p:sp>
          <p:nvSpPr>
            <p:cNvPr id="7" name="Rectangle: Rounded Corners 6">
              <a:extLst>
                <a:ext uri="{FF2B5EF4-FFF2-40B4-BE49-F238E27FC236}">
                  <a16:creationId xmlns:a16="http://schemas.microsoft.com/office/drawing/2014/main" id="{7B9C7908-CE87-B00B-BCC4-64105EAB1AD8}"/>
                </a:ext>
              </a:extLst>
            </p:cNvPr>
            <p:cNvSpPr/>
            <p:nvPr/>
          </p:nvSpPr>
          <p:spPr>
            <a:xfrm>
              <a:off x="-419742" y="368079"/>
              <a:ext cx="3328620" cy="1194021"/>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8" name="Picture 7">
              <a:extLst>
                <a:ext uri="{FF2B5EF4-FFF2-40B4-BE49-F238E27FC236}">
                  <a16:creationId xmlns:a16="http://schemas.microsoft.com/office/drawing/2014/main" id="{8C4AD4D3-F673-B0B1-29D6-4077942A0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1" y="541931"/>
              <a:ext cx="1741425" cy="908848"/>
            </a:xfrm>
            <a:prstGeom prst="rect">
              <a:avLst/>
            </a:prstGeom>
          </p:spPr>
        </p:pic>
      </p:grpSp>
      <p:pic>
        <p:nvPicPr>
          <p:cNvPr id="11" name="Picture 10">
            <a:extLst>
              <a:ext uri="{FF2B5EF4-FFF2-40B4-BE49-F238E27FC236}">
                <a16:creationId xmlns:a16="http://schemas.microsoft.com/office/drawing/2014/main" id="{6CDE4629-829B-03CC-E79D-671D06A47E58}"/>
              </a:ext>
            </a:extLst>
          </p:cNvPr>
          <p:cNvPicPr>
            <a:picLocks noChangeAspect="1"/>
          </p:cNvPicPr>
          <p:nvPr/>
        </p:nvPicPr>
        <p:blipFill>
          <a:blip r:embed="rId3"/>
          <a:stretch>
            <a:fillRect/>
          </a:stretch>
        </p:blipFill>
        <p:spPr>
          <a:xfrm>
            <a:off x="211264" y="194375"/>
            <a:ext cx="3663312" cy="4711970"/>
          </a:xfrm>
          <a:prstGeom prst="rect">
            <a:avLst/>
          </a:prstGeom>
        </p:spPr>
      </p:pic>
    </p:spTree>
    <p:extLst>
      <p:ext uri="{BB962C8B-B14F-4D97-AF65-F5344CB8AC3E}">
        <p14:creationId xmlns:p14="http://schemas.microsoft.com/office/powerpoint/2010/main" val="2893114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2D31B7D9-8FF0-2F12-0347-0F29D9D4381B}"/>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Block Diagram</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184007C1-3F21-8B2F-499E-60F75F7FC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3" name="Picture 2">
            <a:extLst>
              <a:ext uri="{FF2B5EF4-FFF2-40B4-BE49-F238E27FC236}">
                <a16:creationId xmlns:a16="http://schemas.microsoft.com/office/drawing/2014/main" id="{164E7B12-45ED-B459-CCD9-71A9CF030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171" y="1182968"/>
            <a:ext cx="5474208" cy="5474208"/>
          </a:xfrm>
          <a:prstGeom prst="rect">
            <a:avLst/>
          </a:prstGeom>
        </p:spPr>
      </p:pic>
    </p:spTree>
    <p:extLst>
      <p:ext uri="{BB962C8B-B14F-4D97-AF65-F5344CB8AC3E}">
        <p14:creationId xmlns:p14="http://schemas.microsoft.com/office/powerpoint/2010/main" val="2212882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ABE22-BE82-FD5D-15F1-DEBB74157360}"/>
            </a:ext>
          </a:extLst>
        </p:cNvPr>
        <p:cNvGrpSpPr/>
        <p:nvPr/>
      </p:nvGrpSpPr>
      <p:grpSpPr>
        <a:xfrm>
          <a:off x="0" y="0"/>
          <a:ext cx="0" cy="0"/>
          <a:chOff x="0" y="0"/>
          <a:chExt cx="0" cy="0"/>
        </a:xfrm>
      </p:grpSpPr>
      <p:sp>
        <p:nvSpPr>
          <p:cNvPr id="8" name="Arrow: Right 7">
            <a:extLst>
              <a:ext uri="{FF2B5EF4-FFF2-40B4-BE49-F238E27FC236}">
                <a16:creationId xmlns:a16="http://schemas.microsoft.com/office/drawing/2014/main" id="{FA8CE8BB-68B3-0C16-37B4-4F2E28A4AFC6}"/>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Dataset</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90427611-A274-3CBC-61B0-0929AC91B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
        <p:nvSpPr>
          <p:cNvPr id="4" name="TextBox 3">
            <a:extLst>
              <a:ext uri="{FF2B5EF4-FFF2-40B4-BE49-F238E27FC236}">
                <a16:creationId xmlns:a16="http://schemas.microsoft.com/office/drawing/2014/main" id="{3D759502-4659-DA58-5A07-1A47795B1C88}"/>
              </a:ext>
            </a:extLst>
          </p:cNvPr>
          <p:cNvSpPr txBox="1"/>
          <p:nvPr/>
        </p:nvSpPr>
        <p:spPr>
          <a:xfrm>
            <a:off x="339532" y="1926972"/>
            <a:ext cx="3043748" cy="778546"/>
          </a:xfrm>
          <a:prstGeom prst="rect">
            <a:avLst/>
          </a:prstGeom>
          <a:noFill/>
        </p:spPr>
        <p:txBody>
          <a:bodyPr wrap="square">
            <a:spAutoFit/>
          </a:bodyPr>
          <a:lstStyle/>
          <a:p>
            <a:pPr marR="0" lvl="0">
              <a:lnSpc>
                <a:spcPct val="115000"/>
              </a:lnSpc>
              <a:spcAft>
                <a:spcPts val="800"/>
              </a:spcAft>
              <a:buSzPts val="1000"/>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Reference Dataset</a:t>
            </a:r>
            <a:r>
              <a:rPr lang="en-US" sz="2000" kern="100">
                <a:latin typeface="Source Sans Pro" panose="020B0503030403020204" pitchFamily="34" charset="0"/>
                <a:ea typeface="Source Sans Pro" panose="020B0503030403020204" pitchFamily="34" charset="0"/>
                <a:cs typeface="Times New Roman" panose="02020603050405020304" pitchFamily="18" charset="0"/>
              </a:rPr>
              <a:t> from Kaggle</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6912D8B-1BF9-4825-48B6-031326DF8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943" y="1528971"/>
            <a:ext cx="7529525" cy="3800057"/>
          </a:xfrm>
          <a:prstGeom prst="rect">
            <a:avLst/>
          </a:prstGeom>
        </p:spPr>
      </p:pic>
    </p:spTree>
    <p:extLst>
      <p:ext uri="{BB962C8B-B14F-4D97-AF65-F5344CB8AC3E}">
        <p14:creationId xmlns:p14="http://schemas.microsoft.com/office/powerpoint/2010/main" val="3871018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E23FA-E4EF-3CA6-0A77-17C8DF0F2282}"/>
            </a:ext>
          </a:extLst>
        </p:cNvPr>
        <p:cNvGrpSpPr/>
        <p:nvPr/>
      </p:nvGrpSpPr>
      <p:grpSpPr>
        <a:xfrm>
          <a:off x="0" y="0"/>
          <a:ext cx="0" cy="0"/>
          <a:chOff x="0" y="0"/>
          <a:chExt cx="0" cy="0"/>
        </a:xfrm>
      </p:grpSpPr>
      <p:sp>
        <p:nvSpPr>
          <p:cNvPr id="8" name="Arrow: Right 7">
            <a:extLst>
              <a:ext uri="{FF2B5EF4-FFF2-40B4-BE49-F238E27FC236}">
                <a16:creationId xmlns:a16="http://schemas.microsoft.com/office/drawing/2014/main" id="{227A0883-08C5-8479-78DF-DF445E6367C8}"/>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Dataset</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DC91FBFD-AFB3-1096-3856-CF3681E38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
        <p:nvSpPr>
          <p:cNvPr id="4" name="TextBox 3">
            <a:extLst>
              <a:ext uri="{FF2B5EF4-FFF2-40B4-BE49-F238E27FC236}">
                <a16:creationId xmlns:a16="http://schemas.microsoft.com/office/drawing/2014/main" id="{C5B02135-E731-050C-8B3E-75CA270A7AB2}"/>
              </a:ext>
            </a:extLst>
          </p:cNvPr>
          <p:cNvSpPr txBox="1"/>
          <p:nvPr/>
        </p:nvSpPr>
        <p:spPr>
          <a:xfrm>
            <a:off x="339532" y="1926972"/>
            <a:ext cx="3043748" cy="881139"/>
          </a:xfrm>
          <a:prstGeom prst="rect">
            <a:avLst/>
          </a:prstGeom>
          <a:noFill/>
        </p:spPr>
        <p:txBody>
          <a:bodyPr wrap="square">
            <a:spAutoFit/>
          </a:bodyPr>
          <a:lstStyle/>
          <a:p>
            <a:pPr marR="0" lvl="0">
              <a:lnSpc>
                <a:spcPct val="115000"/>
              </a:lnSpc>
              <a:spcAft>
                <a:spcPts val="800"/>
              </a:spcAft>
              <a:buSzPts val="1000"/>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Live Sensor Readings</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FC770AB-9F35-CE74-F818-D1F6A8D3B622}"/>
              </a:ext>
            </a:extLst>
          </p:cNvPr>
          <p:cNvPicPr>
            <a:picLocks noChangeAspect="1"/>
          </p:cNvPicPr>
          <p:nvPr/>
        </p:nvPicPr>
        <p:blipFill>
          <a:blip r:embed="rId3"/>
          <a:stretch>
            <a:fillRect/>
          </a:stretch>
        </p:blipFill>
        <p:spPr>
          <a:xfrm>
            <a:off x="3945608" y="1109816"/>
            <a:ext cx="8053164" cy="4259676"/>
          </a:xfrm>
          <a:prstGeom prst="rect">
            <a:avLst/>
          </a:prstGeom>
        </p:spPr>
      </p:pic>
    </p:spTree>
    <p:extLst>
      <p:ext uri="{BB962C8B-B14F-4D97-AF65-F5344CB8AC3E}">
        <p14:creationId xmlns:p14="http://schemas.microsoft.com/office/powerpoint/2010/main" val="3051956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845BF-87D1-7AFD-E12D-F9EBE14EFB41}"/>
            </a:ext>
          </a:extLst>
        </p:cNvPr>
        <p:cNvGrpSpPr/>
        <p:nvPr/>
      </p:nvGrpSpPr>
      <p:grpSpPr>
        <a:xfrm>
          <a:off x="0" y="0"/>
          <a:ext cx="0" cy="0"/>
          <a:chOff x="0" y="0"/>
          <a:chExt cx="0" cy="0"/>
        </a:xfrm>
      </p:grpSpPr>
      <p:sp>
        <p:nvSpPr>
          <p:cNvPr id="8" name="Arrow: Right 7">
            <a:extLst>
              <a:ext uri="{FF2B5EF4-FFF2-40B4-BE49-F238E27FC236}">
                <a16:creationId xmlns:a16="http://schemas.microsoft.com/office/drawing/2014/main" id="{C0053487-3ACC-4234-0C64-AC8C8000643C}"/>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Dataset</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98E2695F-0DB2-7644-FB2B-358764E57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3" name="Picture 2">
            <a:extLst>
              <a:ext uri="{FF2B5EF4-FFF2-40B4-BE49-F238E27FC236}">
                <a16:creationId xmlns:a16="http://schemas.microsoft.com/office/drawing/2014/main" id="{243C6B92-1B95-7A0C-51F9-66C03936CF51}"/>
              </a:ext>
            </a:extLst>
          </p:cNvPr>
          <p:cNvPicPr>
            <a:picLocks noChangeAspect="1"/>
          </p:cNvPicPr>
          <p:nvPr/>
        </p:nvPicPr>
        <p:blipFill>
          <a:blip r:embed="rId3"/>
          <a:stretch>
            <a:fillRect/>
          </a:stretch>
        </p:blipFill>
        <p:spPr>
          <a:xfrm>
            <a:off x="3666744" y="1305484"/>
            <a:ext cx="8185724" cy="4747843"/>
          </a:xfrm>
          <a:prstGeom prst="rect">
            <a:avLst/>
          </a:prstGeom>
        </p:spPr>
      </p:pic>
      <p:sp>
        <p:nvSpPr>
          <p:cNvPr id="4" name="TextBox 3">
            <a:extLst>
              <a:ext uri="{FF2B5EF4-FFF2-40B4-BE49-F238E27FC236}">
                <a16:creationId xmlns:a16="http://schemas.microsoft.com/office/drawing/2014/main" id="{83534A64-D2DA-CF80-3656-6D8A2E602AAF}"/>
              </a:ext>
            </a:extLst>
          </p:cNvPr>
          <p:cNvSpPr txBox="1"/>
          <p:nvPr/>
        </p:nvSpPr>
        <p:spPr>
          <a:xfrm>
            <a:off x="339532" y="1926972"/>
            <a:ext cx="3327212" cy="2403735"/>
          </a:xfrm>
          <a:prstGeom prst="rect">
            <a:avLst/>
          </a:prstGeom>
          <a:noFill/>
        </p:spPr>
        <p:txBody>
          <a:bodyPr wrap="square">
            <a:sp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Generated Train Dataset</a:t>
            </a:r>
          </a:p>
          <a:p>
            <a:pPr marL="342900" marR="0" lvl="0" indent="-342900">
              <a:lnSpc>
                <a:spcPct val="115000"/>
              </a:lnSpc>
              <a:spcAft>
                <a:spcPts val="800"/>
              </a:spcAft>
              <a:buSzPts val="1000"/>
              <a:buFont typeface="Symbol" panose="05050102010706020507" pitchFamily="18" charset="2"/>
              <a:buChar char=""/>
              <a:tabLst>
                <a:tab pos="457200" algn="l"/>
              </a:tabLst>
            </a:pPr>
            <a:r>
              <a:rPr lang="en-IN" sz="2000"/>
              <a:t>Average interval: ~1.26 minutes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a:t>Features were generated using normal and uniform distributions.</a:t>
            </a:r>
          </a:p>
        </p:txBody>
      </p:sp>
    </p:spTree>
    <p:extLst>
      <p:ext uri="{BB962C8B-B14F-4D97-AF65-F5344CB8AC3E}">
        <p14:creationId xmlns:p14="http://schemas.microsoft.com/office/powerpoint/2010/main" val="184005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16227-0ACE-A1DC-A28C-65EB0EA5AB19}"/>
            </a:ext>
          </a:extLst>
        </p:cNvPr>
        <p:cNvGrpSpPr/>
        <p:nvPr/>
      </p:nvGrpSpPr>
      <p:grpSpPr>
        <a:xfrm>
          <a:off x="0" y="0"/>
          <a:ext cx="0" cy="0"/>
          <a:chOff x="0" y="0"/>
          <a:chExt cx="0" cy="0"/>
        </a:xfrm>
      </p:grpSpPr>
      <p:sp>
        <p:nvSpPr>
          <p:cNvPr id="8" name="Arrow: Right 7">
            <a:extLst>
              <a:ext uri="{FF2B5EF4-FFF2-40B4-BE49-F238E27FC236}">
                <a16:creationId xmlns:a16="http://schemas.microsoft.com/office/drawing/2014/main" id="{09174FD6-BF58-600F-E66A-69528E5446F3}"/>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Dataset</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24B3BD3B-3ECE-8CB5-3A30-84832CA0F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
        <p:nvSpPr>
          <p:cNvPr id="4" name="TextBox 3">
            <a:extLst>
              <a:ext uri="{FF2B5EF4-FFF2-40B4-BE49-F238E27FC236}">
                <a16:creationId xmlns:a16="http://schemas.microsoft.com/office/drawing/2014/main" id="{8E0EC191-73B0-1C22-27FC-DB02956F77B7}"/>
              </a:ext>
            </a:extLst>
          </p:cNvPr>
          <p:cNvSpPr txBox="1"/>
          <p:nvPr/>
        </p:nvSpPr>
        <p:spPr>
          <a:xfrm>
            <a:off x="339532" y="1926972"/>
            <a:ext cx="3327212" cy="1337674"/>
          </a:xfrm>
          <a:prstGeom prst="rect">
            <a:avLst/>
          </a:prstGeom>
          <a:noFill/>
        </p:spPr>
        <p:txBody>
          <a:bodyPr wrap="square">
            <a:spAutoFit/>
          </a:bodyPr>
          <a:lstStyle/>
          <a:p>
            <a:pPr marR="0" lvl="0">
              <a:lnSpc>
                <a:spcPct val="115000"/>
              </a:lnSpc>
              <a:spcAft>
                <a:spcPts val="800"/>
              </a:spcAft>
              <a:buSzPts val="1000"/>
              <a:tabLst>
                <a:tab pos="457200" algn="l"/>
              </a:tabLst>
            </a:pPr>
            <a:r>
              <a:rPr lang="en-IN" sz="2000" kern="100">
                <a:effectLst/>
                <a:latin typeface="Source Sans Pro" panose="020B0503030403020204" pitchFamily="34" charset="0"/>
                <a:ea typeface="Source Sans Pro" panose="020B0503030403020204" pitchFamily="34" charset="0"/>
                <a:cs typeface="Times New Roman" panose="02020603050405020304" pitchFamily="18" charset="0"/>
              </a:rPr>
              <a:t>Generated Future </a:t>
            </a:r>
          </a:p>
          <a:p>
            <a:pPr marR="0" lvl="0">
              <a:lnSpc>
                <a:spcPct val="115000"/>
              </a:lnSpc>
              <a:spcAft>
                <a:spcPts val="800"/>
              </a:spcAft>
              <a:buSzPts val="1000"/>
              <a:tabLst>
                <a:tab pos="457200" algn="l"/>
              </a:tabLst>
            </a:pPr>
            <a:r>
              <a:rPr lang="en-IN" sz="2000" kern="100">
                <a:effectLst/>
                <a:latin typeface="Source Sans Pro" panose="020B0503030403020204" pitchFamily="34" charset="0"/>
                <a:ea typeface="Source Sans Pro" panose="020B0503030403020204" pitchFamily="34" charset="0"/>
                <a:cs typeface="Times New Roman" panose="02020603050405020304" pitchFamily="18" charset="0"/>
              </a:rPr>
              <a:t>Dataset</a:t>
            </a:r>
          </a:p>
          <a:p>
            <a:pPr marL="342900" marR="0" lvl="0" indent="-342900">
              <a:lnSpc>
                <a:spcPct val="115000"/>
              </a:lnSpc>
              <a:spcAft>
                <a:spcPts val="800"/>
              </a:spcAft>
              <a:buSzPts val="1000"/>
              <a:buFont typeface="Symbol" panose="05050102010706020507" pitchFamily="18" charset="2"/>
              <a:buChar char=""/>
              <a:tabLst>
                <a:tab pos="457200" algn="l"/>
              </a:tabLst>
            </a:pP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C937852-5ACF-52D2-09FF-F676847A6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145" y="1177408"/>
            <a:ext cx="8978308" cy="4503183"/>
          </a:xfrm>
          <a:prstGeom prst="rect">
            <a:avLst/>
          </a:prstGeom>
        </p:spPr>
      </p:pic>
    </p:spTree>
    <p:extLst>
      <p:ext uri="{BB962C8B-B14F-4D97-AF65-F5344CB8AC3E}">
        <p14:creationId xmlns:p14="http://schemas.microsoft.com/office/powerpoint/2010/main" val="3050646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44893A-E350-D1E9-735D-1C05CBA6035E}"/>
              </a:ext>
            </a:extLst>
          </p:cNvPr>
          <p:cNvSpPr txBox="1"/>
          <p:nvPr/>
        </p:nvSpPr>
        <p:spPr>
          <a:xfrm>
            <a:off x="1012943" y="1109816"/>
            <a:ext cx="3911617" cy="424603"/>
          </a:xfrm>
          <a:prstGeom prst="rect">
            <a:avLst/>
          </a:prstGeom>
          <a:noFill/>
        </p:spPr>
        <p:txBody>
          <a:bodyPr wrap="square">
            <a:spAutoFit/>
          </a:bodyPr>
          <a:lstStyle/>
          <a:p>
            <a:pPr marR="0" lvl="0">
              <a:lnSpc>
                <a:spcPct val="115000"/>
              </a:lnSpc>
              <a:spcAft>
                <a:spcPts val="800"/>
              </a:spcAft>
              <a:buSzPts val="1000"/>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Version 1 – Without Buzzers/LEDs</a:t>
            </a:r>
          </a:p>
        </p:txBody>
      </p:sp>
      <p:sp>
        <p:nvSpPr>
          <p:cNvPr id="8" name="Arrow: Right 7">
            <a:extLst>
              <a:ext uri="{FF2B5EF4-FFF2-40B4-BE49-F238E27FC236}">
                <a16:creationId xmlns:a16="http://schemas.microsoft.com/office/drawing/2014/main" id="{55506E12-4211-6E61-D107-A676413872B5}"/>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err="1">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Wokwi</a:t>
            </a:r>
            <a:r>
              <a:rPr lang="en-US" sz="2400" b="1">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 Simulation</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FAE109A1-EC4F-5C59-EC0B-566FBE5C3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10" name="Picture 9">
            <a:extLst>
              <a:ext uri="{FF2B5EF4-FFF2-40B4-BE49-F238E27FC236}">
                <a16:creationId xmlns:a16="http://schemas.microsoft.com/office/drawing/2014/main" id="{73513745-0144-3DFA-CA56-0999CC4380B9}"/>
              </a:ext>
            </a:extLst>
          </p:cNvPr>
          <p:cNvPicPr>
            <a:picLocks noChangeAspect="1"/>
          </p:cNvPicPr>
          <p:nvPr/>
        </p:nvPicPr>
        <p:blipFill>
          <a:blip r:embed="rId3"/>
          <a:stretch>
            <a:fillRect/>
          </a:stretch>
        </p:blipFill>
        <p:spPr>
          <a:xfrm>
            <a:off x="6096000" y="2037880"/>
            <a:ext cx="4987203" cy="4070488"/>
          </a:xfrm>
          <a:prstGeom prst="rect">
            <a:avLst/>
          </a:prstGeom>
        </p:spPr>
      </p:pic>
      <p:pic>
        <p:nvPicPr>
          <p:cNvPr id="12" name="Picture 11">
            <a:extLst>
              <a:ext uri="{FF2B5EF4-FFF2-40B4-BE49-F238E27FC236}">
                <a16:creationId xmlns:a16="http://schemas.microsoft.com/office/drawing/2014/main" id="{97718657-AC24-536F-4553-EA1C902F2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62" y="1707437"/>
            <a:ext cx="5467906" cy="4772243"/>
          </a:xfrm>
          <a:prstGeom prst="rect">
            <a:avLst/>
          </a:prstGeom>
        </p:spPr>
      </p:pic>
    </p:spTree>
    <p:extLst>
      <p:ext uri="{BB962C8B-B14F-4D97-AF65-F5344CB8AC3E}">
        <p14:creationId xmlns:p14="http://schemas.microsoft.com/office/powerpoint/2010/main" val="3239703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0EFC3-7336-345D-BA18-3A7FA531C8F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3746A93-0A20-8146-B1EB-D16EC23C6932}"/>
              </a:ext>
            </a:extLst>
          </p:cNvPr>
          <p:cNvSpPr txBox="1"/>
          <p:nvPr/>
        </p:nvSpPr>
        <p:spPr>
          <a:xfrm>
            <a:off x="1012943" y="1109816"/>
            <a:ext cx="3911617" cy="424603"/>
          </a:xfrm>
          <a:prstGeom prst="rect">
            <a:avLst/>
          </a:prstGeom>
          <a:noFill/>
        </p:spPr>
        <p:txBody>
          <a:bodyPr wrap="square">
            <a:spAutoFit/>
          </a:bodyPr>
          <a:lstStyle/>
          <a:p>
            <a:pPr marR="0" lvl="0">
              <a:lnSpc>
                <a:spcPct val="115000"/>
              </a:lnSpc>
              <a:spcAft>
                <a:spcPts val="800"/>
              </a:spcAft>
              <a:buSzPts val="1000"/>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Version 2 – With Buzzers/LEDs</a:t>
            </a:r>
          </a:p>
        </p:txBody>
      </p:sp>
      <p:sp>
        <p:nvSpPr>
          <p:cNvPr id="8" name="Arrow: Right 7">
            <a:extLst>
              <a:ext uri="{FF2B5EF4-FFF2-40B4-BE49-F238E27FC236}">
                <a16:creationId xmlns:a16="http://schemas.microsoft.com/office/drawing/2014/main" id="{33DF1B97-7608-D4EA-9897-EBE0728A619D}"/>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err="1">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Wokwi</a:t>
            </a:r>
            <a:r>
              <a:rPr lang="en-US" sz="2400" b="1">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 Simulation</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E88CF12D-A9F3-6EC3-C8A1-D5A56DDD5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3" name="Picture 2">
            <a:extLst>
              <a:ext uri="{FF2B5EF4-FFF2-40B4-BE49-F238E27FC236}">
                <a16:creationId xmlns:a16="http://schemas.microsoft.com/office/drawing/2014/main" id="{6B22F2CE-E98D-451B-D1FC-4F7C943F5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312" y="2029967"/>
            <a:ext cx="4794563" cy="3603117"/>
          </a:xfrm>
          <a:prstGeom prst="rect">
            <a:avLst/>
          </a:prstGeom>
        </p:spPr>
      </p:pic>
      <p:pic>
        <p:nvPicPr>
          <p:cNvPr id="10" name="Picture 9">
            <a:extLst>
              <a:ext uri="{FF2B5EF4-FFF2-40B4-BE49-F238E27FC236}">
                <a16:creationId xmlns:a16="http://schemas.microsoft.com/office/drawing/2014/main" id="{CF8DE03E-017E-FB11-B4F3-C92DE8E89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466" y="1746504"/>
            <a:ext cx="4375296" cy="4672584"/>
          </a:xfrm>
          <a:prstGeom prst="rect">
            <a:avLst/>
          </a:prstGeom>
        </p:spPr>
      </p:pic>
    </p:spTree>
    <p:extLst>
      <p:ext uri="{BB962C8B-B14F-4D97-AF65-F5344CB8AC3E}">
        <p14:creationId xmlns:p14="http://schemas.microsoft.com/office/powerpoint/2010/main" val="1285372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7C3CC-95AE-CF37-C713-DC03AB761A4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5951801-A6AD-F2C7-CD5F-980EF0D5DADF}"/>
              </a:ext>
            </a:extLst>
          </p:cNvPr>
          <p:cNvSpPr txBox="1"/>
          <p:nvPr/>
        </p:nvSpPr>
        <p:spPr>
          <a:xfrm>
            <a:off x="4140191" y="1109816"/>
            <a:ext cx="3911617" cy="424603"/>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Version 3 – Cloud Connectivity</a:t>
            </a:r>
          </a:p>
        </p:txBody>
      </p:sp>
      <p:sp>
        <p:nvSpPr>
          <p:cNvPr id="8" name="Arrow: Right 7">
            <a:extLst>
              <a:ext uri="{FF2B5EF4-FFF2-40B4-BE49-F238E27FC236}">
                <a16:creationId xmlns:a16="http://schemas.microsoft.com/office/drawing/2014/main" id="{F547FE12-F78E-5EFF-9603-017B4997BBD6}"/>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err="1">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Wokwi</a:t>
            </a:r>
            <a:r>
              <a:rPr lang="en-US" sz="2400" b="1">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 Simulation</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46F0D4F6-26ED-9618-F058-AABC85493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10" name="Picture 9">
            <a:extLst>
              <a:ext uri="{FF2B5EF4-FFF2-40B4-BE49-F238E27FC236}">
                <a16:creationId xmlns:a16="http://schemas.microsoft.com/office/drawing/2014/main" id="{2C3DA8CE-45BA-FD40-6890-4383CDE14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0" y="1607571"/>
            <a:ext cx="3581400" cy="5124450"/>
          </a:xfrm>
          <a:prstGeom prst="rect">
            <a:avLst/>
          </a:prstGeom>
        </p:spPr>
      </p:pic>
    </p:spTree>
    <p:extLst>
      <p:ext uri="{BB962C8B-B14F-4D97-AF65-F5344CB8AC3E}">
        <p14:creationId xmlns:p14="http://schemas.microsoft.com/office/powerpoint/2010/main" val="3525785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66B95-DAB7-2FC0-6CFE-A1CA99A13758}"/>
            </a:ext>
          </a:extLst>
        </p:cNvPr>
        <p:cNvGrpSpPr/>
        <p:nvPr/>
      </p:nvGrpSpPr>
      <p:grpSpPr>
        <a:xfrm>
          <a:off x="0" y="0"/>
          <a:ext cx="0" cy="0"/>
          <a:chOff x="0" y="0"/>
          <a:chExt cx="0" cy="0"/>
        </a:xfrm>
      </p:grpSpPr>
      <p:sp>
        <p:nvSpPr>
          <p:cNvPr id="8" name="Arrow: Right 7">
            <a:extLst>
              <a:ext uri="{FF2B5EF4-FFF2-40B4-BE49-F238E27FC236}">
                <a16:creationId xmlns:a16="http://schemas.microsoft.com/office/drawing/2014/main" id="{7C83ED98-A333-8883-234B-B8C35A4296F3}"/>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       Hardware Implementation</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4B170F4B-5386-8706-CEB6-E417ECE46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3" name="Picture 2">
            <a:extLst>
              <a:ext uri="{FF2B5EF4-FFF2-40B4-BE49-F238E27FC236}">
                <a16:creationId xmlns:a16="http://schemas.microsoft.com/office/drawing/2014/main" id="{12F84ECE-8263-6643-B897-6E6587E4C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162" y="1335024"/>
            <a:ext cx="7082676" cy="4187952"/>
          </a:xfrm>
          <a:prstGeom prst="rect">
            <a:avLst/>
          </a:prstGeom>
        </p:spPr>
      </p:pic>
      <p:sp>
        <p:nvSpPr>
          <p:cNvPr id="4" name="TextBox 6">
            <a:extLst>
              <a:ext uri="{FF2B5EF4-FFF2-40B4-BE49-F238E27FC236}">
                <a16:creationId xmlns:a16="http://schemas.microsoft.com/office/drawing/2014/main" id="{BB44893A-E350-D1E9-735D-1C05CBA6035E}"/>
              </a:ext>
            </a:extLst>
          </p:cNvPr>
          <p:cNvSpPr txBox="1"/>
          <p:nvPr/>
        </p:nvSpPr>
        <p:spPr>
          <a:xfrm>
            <a:off x="183235" y="1199198"/>
            <a:ext cx="4461917" cy="53438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nSpc>
                <a:spcPct val="115000"/>
              </a:lnSpc>
              <a:spcAft>
                <a:spcPts val="800"/>
              </a:spcAft>
              <a:buSzPts val="1000"/>
              <a:tabLst>
                <a:tab pos="457200" algn="l"/>
              </a:tabLst>
            </a:pPr>
            <a:r>
              <a:rPr lang="en-US" sz="2000" b="1" kern="100">
                <a:effectLst/>
                <a:latin typeface="Source Sans Pro" panose="020B0503030403020204" pitchFamily="34" charset="0"/>
                <a:ea typeface="Source Sans Pro" panose="020B0503030403020204" pitchFamily="34" charset="0"/>
                <a:cs typeface="Times New Roman" panose="02020603050405020304" pitchFamily="18" charset="0"/>
              </a:rPr>
              <a:t>Hardware and </a:t>
            </a:r>
            <a:r>
              <a:rPr lang="en-US" sz="2000" b="1" kern="100" err="1">
                <a:effectLst/>
                <a:latin typeface="Source Sans Pro" panose="020B0503030403020204" pitchFamily="34" charset="0"/>
                <a:ea typeface="Source Sans Pro" panose="020B0503030403020204" pitchFamily="34" charset="0"/>
                <a:cs typeface="Times New Roman" panose="02020603050405020304" pitchFamily="18" charset="0"/>
              </a:rPr>
              <a:t>Micropython</a:t>
            </a:r>
            <a:r>
              <a:rPr lang="en-US" sz="2000" b="1" kern="100">
                <a:effectLst/>
                <a:latin typeface="Source Sans Pro" panose="020B0503030403020204" pitchFamily="34" charset="0"/>
                <a:ea typeface="Source Sans Pro" panose="020B0503030403020204" pitchFamily="34" charset="0"/>
                <a:cs typeface="Times New Roman" panose="02020603050405020304" pitchFamily="18" charset="0"/>
              </a:rPr>
              <a:t> setup:</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Raspberry Pi Pico W and sensors are configured</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GPIO wiring</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Thonny IDE</a:t>
            </a:r>
          </a:p>
          <a:p>
            <a:pPr marR="0" lvl="0">
              <a:lnSpc>
                <a:spcPct val="115000"/>
              </a:lnSpc>
              <a:spcAft>
                <a:spcPts val="800"/>
              </a:spcAft>
              <a:buSzPts val="1000"/>
              <a:tabLst>
                <a:tab pos="457200" algn="l"/>
              </a:tabLst>
            </a:pPr>
            <a:r>
              <a:rPr lang="en-US" sz="2000" b="1" kern="100">
                <a:effectLst/>
                <a:latin typeface="Source Sans Pro" panose="020B0503030403020204" pitchFamily="34" charset="0"/>
                <a:ea typeface="Source Sans Pro" panose="020B0503030403020204" pitchFamily="34" charset="0"/>
                <a:cs typeface="Times New Roman" panose="02020603050405020304" pitchFamily="18" charset="0"/>
              </a:rPr>
              <a:t>Wi-Fi and </a:t>
            </a:r>
            <a:r>
              <a:rPr lang="en-US" sz="2000" b="1" kern="100" err="1">
                <a:effectLst/>
                <a:latin typeface="Source Sans Pro" panose="020B0503030403020204" pitchFamily="34" charset="0"/>
                <a:ea typeface="Source Sans Pro" panose="020B0503030403020204" pitchFamily="34" charset="0"/>
                <a:cs typeface="Times New Roman" panose="02020603050405020304" pitchFamily="18" charset="0"/>
              </a:rPr>
              <a:t>ThingSpeak</a:t>
            </a:r>
            <a:r>
              <a:rPr lang="en-US" sz="2000" b="1" kern="100">
                <a:effectLst/>
                <a:latin typeface="Source Sans Pro" panose="020B0503030403020204" pitchFamily="34" charset="0"/>
                <a:ea typeface="Source Sans Pro" panose="020B0503030403020204" pitchFamily="34" charset="0"/>
                <a:cs typeface="Times New Roman" panose="02020603050405020304" pitchFamily="18" charset="0"/>
              </a:rPr>
              <a:t> Integration:</a:t>
            </a:r>
            <a:endParaRPr lang="en-US" sz="2000" b="1" kern="100">
              <a:latin typeface="Source Sans Pro" panose="020B0503030403020204" pitchFamily="34" charset="0"/>
              <a:ea typeface="Source Sans Pro" panose="020B0503030403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Credentials set up</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Channel ID, API keys</a:t>
            </a:r>
          </a:p>
          <a:p>
            <a:pPr marR="0" lvl="0">
              <a:lnSpc>
                <a:spcPct val="115000"/>
              </a:lnSpc>
              <a:spcAft>
                <a:spcPts val="800"/>
              </a:spcAft>
              <a:buSzPts val="1000"/>
              <a:tabLst>
                <a:tab pos="457200" algn="l"/>
              </a:tabLst>
            </a:pPr>
            <a:r>
              <a:rPr lang="en-US" sz="2000" b="1" kern="100">
                <a:effectLst/>
                <a:latin typeface="Source Sans Pro" panose="020B0503030403020204" pitchFamily="34" charset="0"/>
                <a:ea typeface="Source Sans Pro" panose="020B0503030403020204" pitchFamily="34" charset="0"/>
                <a:cs typeface="Times New Roman" panose="02020603050405020304" pitchFamily="18" charset="0"/>
              </a:rPr>
              <a:t>Data Logging and Cloud export: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Real-time sensor data</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Auto-updating graphs</a:t>
            </a:r>
            <a:endParaRPr lang="en-US" sz="2000" kern="100">
              <a:latin typeface="Source Sans Pro" panose="020B0503030403020204" pitchFamily="34" charset="0"/>
              <a:ea typeface="Source Sans Pro" panose="020B0503030403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Export the csv file</a:t>
            </a:r>
          </a:p>
        </p:txBody>
      </p:sp>
    </p:spTree>
    <p:extLst>
      <p:ext uri="{BB962C8B-B14F-4D97-AF65-F5344CB8AC3E}">
        <p14:creationId xmlns:p14="http://schemas.microsoft.com/office/powerpoint/2010/main" val="3642341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BB3EAA-D051-F73B-090A-15330BE9DEB6}"/>
              </a:ext>
            </a:extLst>
          </p:cNvPr>
          <p:cNvSpPr txBox="1"/>
          <p:nvPr/>
        </p:nvSpPr>
        <p:spPr>
          <a:xfrm>
            <a:off x="864031" y="1579453"/>
            <a:ext cx="4400988" cy="5036122"/>
          </a:xfrm>
          <a:prstGeom prst="rect">
            <a:avLst/>
          </a:prstGeom>
          <a:noFill/>
        </p:spPr>
        <p:txBody>
          <a:bodyPr wrap="square">
            <a:sp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err="1">
                <a:effectLst/>
                <a:latin typeface="Source Sans Pro" panose="020B0503030403020204" pitchFamily="34" charset="0"/>
                <a:ea typeface="Source Sans Pro" panose="020B0503030403020204" pitchFamily="34" charset="0"/>
                <a:cs typeface="Times New Roman" panose="02020603050405020304" pitchFamily="18" charset="0"/>
              </a:rPr>
              <a:t>XGBoost</a:t>
            </a: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 Algorithm</a:t>
            </a:r>
          </a:p>
          <a:p>
            <a:pPr marR="0" lvl="0">
              <a:lnSpc>
                <a:spcPct val="115000"/>
              </a:lnSpc>
              <a:spcAft>
                <a:spcPts val="800"/>
              </a:spcAft>
              <a:buSzPts val="1000"/>
              <a:tabLst>
                <a:tab pos="457200" algn="l"/>
              </a:tabLst>
            </a:pPr>
            <a:r>
              <a:rPr lang="en-US" sz="2000" b="1" kern="100">
                <a:latin typeface="Source Sans Pro" panose="020B0503030403020204" pitchFamily="34" charset="0"/>
                <a:ea typeface="Source Sans Pro" panose="020B0503030403020204" pitchFamily="34" charset="0"/>
                <a:cs typeface="Times New Roman" panose="02020603050405020304" pitchFamily="18" charset="0"/>
              </a:rPr>
              <a:t>Why </a:t>
            </a:r>
            <a:r>
              <a:rPr lang="en-US" sz="2000" b="1" kern="100" err="1">
                <a:latin typeface="Source Sans Pro" panose="020B0503030403020204" pitchFamily="34" charset="0"/>
                <a:ea typeface="Source Sans Pro" panose="020B0503030403020204" pitchFamily="34" charset="0"/>
                <a:cs typeface="Times New Roman" panose="02020603050405020304" pitchFamily="18" charset="0"/>
              </a:rPr>
              <a:t>XGBoost</a:t>
            </a:r>
            <a:r>
              <a:rPr lang="en-US" sz="2000" b="1" kern="100">
                <a:latin typeface="Source Sans Pro" panose="020B0503030403020204" pitchFamily="34" charset="0"/>
                <a:ea typeface="Source Sans Pro" panose="020B0503030403020204" pitchFamily="34" charset="0"/>
                <a:cs typeface="Times New Roman" panose="02020603050405020304" pitchFamily="18" charset="0"/>
              </a:rPr>
              <a:t> ?</a:t>
            </a:r>
            <a:endParaRPr lang="en-US" sz="2000" b="1" kern="100">
              <a:effectLst/>
              <a:latin typeface="Source Sans Pro" panose="020B0503030403020204" pitchFamily="34" charset="0"/>
              <a:ea typeface="Source Sans Pro" panose="020B0503030403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solidFill>
                  <a:schemeClr val="tx1">
                    <a:lumMod val="95000"/>
                    <a:lumOff val="5000"/>
                  </a:schemeClr>
                </a:solidFill>
                <a:latin typeface="Calibri"/>
                <a:ea typeface="+mn-lt"/>
                <a:cs typeface="+mn-lt"/>
              </a:rPr>
              <a:t>It handles both numerical and categorical features well.</a:t>
            </a:r>
            <a:endParaRPr lang="en-US" sz="2000" kern="100">
              <a:solidFill>
                <a:schemeClr val="tx1">
                  <a:lumMod val="95000"/>
                  <a:lumOff val="5000"/>
                </a:schemeClr>
              </a:solidFill>
              <a:latin typeface="Calibri"/>
              <a:ea typeface="Source Sans Pro" panose="020B0503030403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solidFill>
                  <a:schemeClr val="tx1">
                    <a:lumMod val="95000"/>
                    <a:lumOff val="5000"/>
                  </a:schemeClr>
                </a:solidFill>
                <a:latin typeface="Calibri"/>
                <a:ea typeface="+mn-lt"/>
                <a:cs typeface="+mn-lt"/>
              </a:rPr>
              <a:t>It naturally copes with missing values.</a:t>
            </a:r>
            <a:endParaRPr lang="en-US" sz="2000">
              <a:solidFill>
                <a:schemeClr val="tx1">
                  <a:lumMod val="95000"/>
                  <a:lumOff val="5000"/>
                </a:schemeClr>
              </a:solidFill>
              <a:latin typeface="Calibri"/>
              <a:ea typeface="Calibri"/>
              <a:cs typeface="Calibri"/>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solidFill>
                  <a:schemeClr val="tx1">
                    <a:lumMod val="95000"/>
                    <a:lumOff val="5000"/>
                  </a:schemeClr>
                </a:solidFill>
                <a:latin typeface="Calibri"/>
                <a:ea typeface="+mn-lt"/>
                <a:cs typeface="+mn-lt"/>
              </a:rPr>
              <a:t>It’s powerful for learning complex patterns in tabular data.</a:t>
            </a:r>
            <a:endParaRPr lang="en-US" sz="2000">
              <a:solidFill>
                <a:schemeClr val="tx1">
                  <a:lumMod val="95000"/>
                  <a:lumOff val="5000"/>
                </a:schemeClr>
              </a:solidFill>
              <a:latin typeface="Calibri"/>
              <a:ea typeface="Calibri"/>
              <a:cs typeface="Calibri"/>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solidFill>
                  <a:schemeClr val="tx1">
                    <a:lumMod val="95000"/>
                    <a:lumOff val="5000"/>
                  </a:schemeClr>
                </a:solidFill>
                <a:latin typeface="Calibri"/>
                <a:ea typeface="+mn-lt"/>
                <a:cs typeface="+mn-lt"/>
              </a:rPr>
              <a:t>It performs well with balanced classification problems.</a:t>
            </a:r>
            <a:endParaRPr lang="en-US" sz="2000">
              <a:solidFill>
                <a:schemeClr val="tx1">
                  <a:lumMod val="95000"/>
                  <a:lumOff val="5000"/>
                </a:schemeClr>
              </a:solidFill>
              <a:latin typeface="Calibri"/>
              <a:ea typeface="Calibri"/>
              <a:cs typeface="Calibri"/>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solidFill>
                  <a:schemeClr val="tx1">
                    <a:lumMod val="95000"/>
                    <a:lumOff val="5000"/>
                  </a:schemeClr>
                </a:solidFill>
                <a:latin typeface="Calibri"/>
                <a:ea typeface="+mn-lt"/>
                <a:cs typeface="+mn-lt"/>
              </a:rPr>
              <a:t>It’s highly efficient and scalable.</a:t>
            </a:r>
            <a:endParaRPr lang="en-US">
              <a:solidFill>
                <a:schemeClr val="tx1">
                  <a:lumMod val="95000"/>
                  <a:lumOff val="5000"/>
                </a:schemeClr>
              </a:solidFill>
              <a:latin typeface="Calibri"/>
              <a:ea typeface="Calibri"/>
              <a:cs typeface="Calibri"/>
            </a:endParaRPr>
          </a:p>
          <a:p>
            <a:pPr marL="342900" marR="0" lvl="0" indent="-342900">
              <a:lnSpc>
                <a:spcPct val="115000"/>
              </a:lnSpc>
              <a:spcAft>
                <a:spcPts val="800"/>
              </a:spcAft>
              <a:buSzPts val="1000"/>
              <a:buFont typeface="Symbol" panose="05050102010706020507" pitchFamily="18" charset="2"/>
              <a:buChar char=""/>
              <a:tabLst>
                <a:tab pos="457200" algn="l"/>
              </a:tabLst>
            </a:pP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97D0D5CE-4730-8982-5CE7-0ED1085C3E9B}"/>
              </a:ext>
            </a:extLst>
          </p:cNvPr>
          <p:cNvSpPr/>
          <p:nvPr/>
        </p:nvSpPr>
        <p:spPr>
          <a:xfrm>
            <a:off x="0" y="0"/>
            <a:ext cx="5408908"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Machine Learning Model</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852A08F9-7AB3-8696-D315-E697153DE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3" name="Picture 2">
            <a:extLst>
              <a:ext uri="{FF2B5EF4-FFF2-40B4-BE49-F238E27FC236}">
                <a16:creationId xmlns:a16="http://schemas.microsoft.com/office/drawing/2014/main" id="{37B25F8A-802B-393C-BE93-DFDDA640C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908" y="990901"/>
            <a:ext cx="6501597" cy="4876198"/>
          </a:xfrm>
          <a:prstGeom prst="rect">
            <a:avLst/>
          </a:prstGeom>
        </p:spPr>
      </p:pic>
    </p:spTree>
    <p:extLst>
      <p:ext uri="{BB962C8B-B14F-4D97-AF65-F5344CB8AC3E}">
        <p14:creationId xmlns:p14="http://schemas.microsoft.com/office/powerpoint/2010/main" val="1906207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29584-1A03-1EB3-B508-17FF3843C4B3}"/>
              </a:ext>
            </a:extLst>
          </p:cNvPr>
          <p:cNvSpPr>
            <a:spLocks noGrp="1"/>
          </p:cNvSpPr>
          <p:nvPr>
            <p:ph idx="1"/>
          </p:nvPr>
        </p:nvSpPr>
        <p:spPr>
          <a:xfrm>
            <a:off x="636166" y="1399696"/>
            <a:ext cx="10515600" cy="4351338"/>
          </a:xfrm>
        </p:spPr>
        <p:txBody>
          <a:bodyPr>
            <a:norm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2000"/>
              <a:t>This project presents a data-driven navigation system for Automated Guided Vehicles (AGVs) in factory environments.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a:t>By integrating real-time sensor data with machine learning algorithms, the system ensures safer movement around obstacles and humans, while optimizing path efficiency.</a:t>
            </a:r>
            <a:endParaRPr lang="en-US" sz="2000">
              <a:latin typeface="Source Sans Pro" panose="020B0503030403020204" pitchFamily="34" charset="0"/>
              <a:ea typeface="Source Sans Pro" panose="020B0503030403020204" pitchFamily="34" charset="0"/>
            </a:endParaRPr>
          </a:p>
        </p:txBody>
      </p:sp>
      <p:sp>
        <p:nvSpPr>
          <p:cNvPr id="5" name="Arrow: Right 4">
            <a:extLst>
              <a:ext uri="{FF2B5EF4-FFF2-40B4-BE49-F238E27FC236}">
                <a16:creationId xmlns:a16="http://schemas.microsoft.com/office/drawing/2014/main" id="{92D30A26-1508-F968-4A87-D868BC5F87AE}"/>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latin typeface="Source Sans Pro" panose="020B0503030403020204" pitchFamily="34" charset="0"/>
                <a:ea typeface="Source Sans Pro" panose="020B0503030403020204" pitchFamily="34" charset="0"/>
              </a:rPr>
              <a:t>Project Overview</a:t>
            </a:r>
          </a:p>
        </p:txBody>
      </p:sp>
      <p:pic>
        <p:nvPicPr>
          <p:cNvPr id="6" name="Picture 5" descr="A green square with a square on it&#10;&#10;AI-generated content may be incorrect.">
            <a:extLst>
              <a:ext uri="{FF2B5EF4-FFF2-40B4-BE49-F238E27FC236}">
                <a16:creationId xmlns:a16="http://schemas.microsoft.com/office/drawing/2014/main" id="{02A3EA6C-80AA-1E36-BD1E-0BD52CE3C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Tree>
    <p:extLst>
      <p:ext uri="{BB962C8B-B14F-4D97-AF65-F5344CB8AC3E}">
        <p14:creationId xmlns:p14="http://schemas.microsoft.com/office/powerpoint/2010/main" val="3134910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9E74B-F8DD-B95F-F8FA-BD4A82B1D79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BA81589-3512-4CE7-905D-ACE54CFA1DA4}"/>
              </a:ext>
            </a:extLst>
          </p:cNvPr>
          <p:cNvSpPr txBox="1"/>
          <p:nvPr/>
        </p:nvSpPr>
        <p:spPr>
          <a:xfrm>
            <a:off x="448262" y="1579453"/>
            <a:ext cx="3861973" cy="424603"/>
          </a:xfrm>
          <a:prstGeom prst="rect">
            <a:avLst/>
          </a:prstGeom>
          <a:noFill/>
        </p:spPr>
        <p:txBody>
          <a:bodyPr wrap="square">
            <a:spAutoFit/>
          </a:bodyPr>
          <a:lstStyle/>
          <a:p>
            <a:pPr marR="0" lvl="0">
              <a:lnSpc>
                <a:spcPct val="115000"/>
              </a:lnSpc>
              <a:spcAft>
                <a:spcPts val="800"/>
              </a:spcAft>
              <a:buSzPts val="1000"/>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Training phase</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225DFCFE-86AA-70C2-86FD-0C1E9079D91B}"/>
              </a:ext>
            </a:extLst>
          </p:cNvPr>
          <p:cNvSpPr/>
          <p:nvPr/>
        </p:nvSpPr>
        <p:spPr>
          <a:xfrm>
            <a:off x="0" y="0"/>
            <a:ext cx="5408908"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Machine Learning Model</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EB9290CC-5BF2-4BC5-6F3D-5CF568E40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4" name="Picture 3">
            <a:extLst>
              <a:ext uri="{FF2B5EF4-FFF2-40B4-BE49-F238E27FC236}">
                <a16:creationId xmlns:a16="http://schemas.microsoft.com/office/drawing/2014/main" id="{29374095-948D-3297-3BFD-126BE79091AC}"/>
              </a:ext>
            </a:extLst>
          </p:cNvPr>
          <p:cNvPicPr>
            <a:picLocks noChangeAspect="1"/>
          </p:cNvPicPr>
          <p:nvPr/>
        </p:nvPicPr>
        <p:blipFill>
          <a:blip r:embed="rId3"/>
          <a:stretch>
            <a:fillRect/>
          </a:stretch>
        </p:blipFill>
        <p:spPr>
          <a:xfrm>
            <a:off x="4966635" y="1579453"/>
            <a:ext cx="7031040" cy="4580619"/>
          </a:xfrm>
          <a:prstGeom prst="rect">
            <a:avLst/>
          </a:prstGeom>
        </p:spPr>
      </p:pic>
      <p:sp>
        <p:nvSpPr>
          <p:cNvPr id="5" name="TextBox 4">
            <a:extLst>
              <a:ext uri="{FF2B5EF4-FFF2-40B4-BE49-F238E27FC236}">
                <a16:creationId xmlns:a16="http://schemas.microsoft.com/office/drawing/2014/main" id="{1C990B06-10A1-D6B1-D374-A673AC9F8502}"/>
              </a:ext>
            </a:extLst>
          </p:cNvPr>
          <p:cNvSpPr txBox="1"/>
          <p:nvPr/>
        </p:nvSpPr>
        <p:spPr>
          <a:xfrm>
            <a:off x="448262" y="2280544"/>
            <a:ext cx="3861973" cy="3209981"/>
          </a:xfrm>
          <a:prstGeom prst="rect">
            <a:avLst/>
          </a:prstGeom>
          <a:noFill/>
        </p:spPr>
        <p:txBody>
          <a:bodyPr wrap="square">
            <a:spAutoFit/>
          </a:bodyPr>
          <a:lstStyle/>
          <a:p>
            <a:pPr marL="342900" marR="0" lvl="0" indent="-342900">
              <a:lnSpc>
                <a:spcPct val="115000"/>
              </a:lnSpc>
              <a:spcAft>
                <a:spcPts val="800"/>
              </a:spcAft>
              <a:buSzPts val="1000"/>
              <a:buFont typeface="Arial" panose="020B0604020202020204" pitchFamily="34" charset="0"/>
              <a:buChar char="•"/>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Preprocessing: Data Loading, Handling null values, Label Encoding of Categorical variables, Standardization of numerical features.</a:t>
            </a:r>
          </a:p>
          <a:p>
            <a:pPr marL="342900" marR="0" lvl="0" indent="-342900">
              <a:lnSpc>
                <a:spcPct val="115000"/>
              </a:lnSpc>
              <a:spcAft>
                <a:spcPts val="800"/>
              </a:spcAft>
              <a:buSzPts val="1000"/>
              <a:buFont typeface="Arial" panose="020B0604020202020204" pitchFamily="34" charset="0"/>
              <a:buChar char="•"/>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EDA</a:t>
            </a:r>
          </a:p>
          <a:p>
            <a:pPr marL="342900" marR="0" lvl="0" indent="-342900">
              <a:lnSpc>
                <a:spcPct val="115000"/>
              </a:lnSpc>
              <a:spcAft>
                <a:spcPts val="800"/>
              </a:spcAft>
              <a:buSzPts val="1000"/>
              <a:buFont typeface="Arial" panose="020B0604020202020204" pitchFamily="34" charset="0"/>
              <a:buChar char="•"/>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Model Training</a:t>
            </a:r>
          </a:p>
          <a:p>
            <a:pPr marL="342900" marR="0" lvl="0" indent="-342900">
              <a:lnSpc>
                <a:spcPct val="115000"/>
              </a:lnSpc>
              <a:spcAft>
                <a:spcPts val="800"/>
              </a:spcAft>
              <a:buSzPts val="1000"/>
              <a:buFont typeface="Arial" panose="020B0604020202020204" pitchFamily="34" charset="0"/>
              <a:buChar char="•"/>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Performance Metrics</a:t>
            </a:r>
          </a:p>
        </p:txBody>
      </p:sp>
    </p:spTree>
    <p:extLst>
      <p:ext uri="{BB962C8B-B14F-4D97-AF65-F5344CB8AC3E}">
        <p14:creationId xmlns:p14="http://schemas.microsoft.com/office/powerpoint/2010/main" val="1973969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19FEC-16F2-0FB0-28A6-F1B4F29BD7E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2910FB8-D370-4DBA-CF9C-3EDE54EEDE62}"/>
              </a:ext>
            </a:extLst>
          </p:cNvPr>
          <p:cNvSpPr txBox="1"/>
          <p:nvPr/>
        </p:nvSpPr>
        <p:spPr>
          <a:xfrm>
            <a:off x="917729" y="1412452"/>
            <a:ext cx="3861973" cy="424603"/>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Target Class Distribution</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EA6195F4-12EA-420A-10F3-D527C0D74B9A}"/>
              </a:ext>
            </a:extLst>
          </p:cNvPr>
          <p:cNvSpPr/>
          <p:nvPr/>
        </p:nvSpPr>
        <p:spPr>
          <a:xfrm>
            <a:off x="0" y="0"/>
            <a:ext cx="5408908"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Exploratory Data Analysis</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D46438A3-EE6F-3B45-13F0-0F05A4616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3" name="Picture 2">
            <a:extLst>
              <a:ext uri="{FF2B5EF4-FFF2-40B4-BE49-F238E27FC236}">
                <a16:creationId xmlns:a16="http://schemas.microsoft.com/office/drawing/2014/main" id="{D8AF2AB3-14D8-1FE0-9218-2FC4EAF9F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5" y="1947668"/>
            <a:ext cx="5330963" cy="4187960"/>
          </a:xfrm>
          <a:prstGeom prst="rect">
            <a:avLst/>
          </a:prstGeom>
        </p:spPr>
      </p:pic>
      <p:pic>
        <p:nvPicPr>
          <p:cNvPr id="6" name="Picture 5">
            <a:extLst>
              <a:ext uri="{FF2B5EF4-FFF2-40B4-BE49-F238E27FC236}">
                <a16:creationId xmlns:a16="http://schemas.microsoft.com/office/drawing/2014/main" id="{A140BA89-4DF9-4B2E-12FE-E603FEBDE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888" y="1947668"/>
            <a:ext cx="5463971" cy="4636897"/>
          </a:xfrm>
          <a:prstGeom prst="rect">
            <a:avLst/>
          </a:prstGeom>
        </p:spPr>
      </p:pic>
      <p:sp>
        <p:nvSpPr>
          <p:cNvPr id="10" name="TextBox 9">
            <a:extLst>
              <a:ext uri="{FF2B5EF4-FFF2-40B4-BE49-F238E27FC236}">
                <a16:creationId xmlns:a16="http://schemas.microsoft.com/office/drawing/2014/main" id="{3737BBDB-463D-8F69-4062-D71BA9D474D6}"/>
              </a:ext>
            </a:extLst>
          </p:cNvPr>
          <p:cNvSpPr txBox="1"/>
          <p:nvPr/>
        </p:nvSpPr>
        <p:spPr>
          <a:xfrm>
            <a:off x="7074886" y="1412451"/>
            <a:ext cx="3861973" cy="424603"/>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Correlation Map</a:t>
            </a:r>
          </a:p>
        </p:txBody>
      </p:sp>
    </p:spTree>
    <p:extLst>
      <p:ext uri="{BB962C8B-B14F-4D97-AF65-F5344CB8AC3E}">
        <p14:creationId xmlns:p14="http://schemas.microsoft.com/office/powerpoint/2010/main" val="2531798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AC4EC-A4F3-152D-B0F5-F217EAF7742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69C9501-4060-A032-7F01-9AC910C2437C}"/>
              </a:ext>
            </a:extLst>
          </p:cNvPr>
          <p:cNvSpPr txBox="1"/>
          <p:nvPr/>
        </p:nvSpPr>
        <p:spPr>
          <a:xfrm>
            <a:off x="1054748" y="1483318"/>
            <a:ext cx="10082503" cy="424603"/>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Time-series plot for Ultrasonic Distance vs Time</a:t>
            </a:r>
          </a:p>
        </p:txBody>
      </p:sp>
      <p:sp>
        <p:nvSpPr>
          <p:cNvPr id="8" name="Arrow: Right 7">
            <a:extLst>
              <a:ext uri="{FF2B5EF4-FFF2-40B4-BE49-F238E27FC236}">
                <a16:creationId xmlns:a16="http://schemas.microsoft.com/office/drawing/2014/main" id="{242C4DEA-0872-C24D-8AAC-1B47EDD0A4BA}"/>
              </a:ext>
            </a:extLst>
          </p:cNvPr>
          <p:cNvSpPr/>
          <p:nvPr/>
        </p:nvSpPr>
        <p:spPr>
          <a:xfrm>
            <a:off x="0" y="0"/>
            <a:ext cx="5408908"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Exploratory Data Analysis</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3461E4F4-5EAB-3530-315B-81865EAA6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4" name="Picture 3">
            <a:extLst>
              <a:ext uri="{FF2B5EF4-FFF2-40B4-BE49-F238E27FC236}">
                <a16:creationId xmlns:a16="http://schemas.microsoft.com/office/drawing/2014/main" id="{918F0D9F-858B-8A5C-80C6-6B4F7A7A0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12" y="2281423"/>
            <a:ext cx="10903576" cy="3653031"/>
          </a:xfrm>
          <a:prstGeom prst="rect">
            <a:avLst/>
          </a:prstGeom>
        </p:spPr>
      </p:pic>
    </p:spTree>
    <p:extLst>
      <p:ext uri="{BB962C8B-B14F-4D97-AF65-F5344CB8AC3E}">
        <p14:creationId xmlns:p14="http://schemas.microsoft.com/office/powerpoint/2010/main" val="2912959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87B7D-3CDC-617C-3667-2BE6893ED72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73687E2-841E-8612-B0D4-CBAB1FA616EF}"/>
              </a:ext>
            </a:extLst>
          </p:cNvPr>
          <p:cNvSpPr txBox="1"/>
          <p:nvPr/>
        </p:nvSpPr>
        <p:spPr>
          <a:xfrm>
            <a:off x="917729" y="1412452"/>
            <a:ext cx="3861973" cy="424603"/>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Target Class Distribution</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CE65DE40-FCFE-06B0-10EB-86A5B3CDD0A2}"/>
              </a:ext>
            </a:extLst>
          </p:cNvPr>
          <p:cNvSpPr/>
          <p:nvPr/>
        </p:nvSpPr>
        <p:spPr>
          <a:xfrm>
            <a:off x="0" y="0"/>
            <a:ext cx="5408908"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Exploratory Data Analysis</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2551C016-B37A-AA46-3F1D-D6C6D41CF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
        <p:nvSpPr>
          <p:cNvPr id="10" name="TextBox 9">
            <a:extLst>
              <a:ext uri="{FF2B5EF4-FFF2-40B4-BE49-F238E27FC236}">
                <a16:creationId xmlns:a16="http://schemas.microsoft.com/office/drawing/2014/main" id="{5B9606A6-C210-6182-6F28-A00F130645EA}"/>
              </a:ext>
            </a:extLst>
          </p:cNvPr>
          <p:cNvSpPr txBox="1"/>
          <p:nvPr/>
        </p:nvSpPr>
        <p:spPr>
          <a:xfrm>
            <a:off x="7074886" y="1412451"/>
            <a:ext cx="3861973" cy="424603"/>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Correlation Map</a:t>
            </a:r>
          </a:p>
        </p:txBody>
      </p:sp>
      <p:pic>
        <p:nvPicPr>
          <p:cNvPr id="4" name="Picture 3">
            <a:extLst>
              <a:ext uri="{FF2B5EF4-FFF2-40B4-BE49-F238E27FC236}">
                <a16:creationId xmlns:a16="http://schemas.microsoft.com/office/drawing/2014/main" id="{431D74B6-C04B-0274-3331-C0C161576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21" y="2414013"/>
            <a:ext cx="5768729" cy="2825500"/>
          </a:xfrm>
          <a:prstGeom prst="rect">
            <a:avLst/>
          </a:prstGeom>
        </p:spPr>
      </p:pic>
      <p:pic>
        <p:nvPicPr>
          <p:cNvPr id="11" name="Picture 10">
            <a:extLst>
              <a:ext uri="{FF2B5EF4-FFF2-40B4-BE49-F238E27FC236}">
                <a16:creationId xmlns:a16="http://schemas.microsoft.com/office/drawing/2014/main" id="{D009A597-5477-FEEE-02F5-9FF8C289D1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471" y="2414013"/>
            <a:ext cx="5643408" cy="2756920"/>
          </a:xfrm>
          <a:prstGeom prst="rect">
            <a:avLst/>
          </a:prstGeom>
        </p:spPr>
      </p:pic>
    </p:spTree>
    <p:extLst>
      <p:ext uri="{BB962C8B-B14F-4D97-AF65-F5344CB8AC3E}">
        <p14:creationId xmlns:p14="http://schemas.microsoft.com/office/powerpoint/2010/main" val="30644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17F17-0671-8A8C-C6EC-5B6F68F45AF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7042CB6-9E3E-363A-05FC-50F2738D29A4}"/>
              </a:ext>
            </a:extLst>
          </p:cNvPr>
          <p:cNvSpPr txBox="1"/>
          <p:nvPr/>
        </p:nvSpPr>
        <p:spPr>
          <a:xfrm>
            <a:off x="917729" y="1412452"/>
            <a:ext cx="3861973" cy="424603"/>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Collision Risk Class vs Speed</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5D1C8394-79DA-1296-91E3-6D8CC291D191}"/>
              </a:ext>
            </a:extLst>
          </p:cNvPr>
          <p:cNvSpPr/>
          <p:nvPr/>
        </p:nvSpPr>
        <p:spPr>
          <a:xfrm>
            <a:off x="0" y="0"/>
            <a:ext cx="5408908"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Exploratory Data Analysis</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DF6B4EDF-C97C-EBF2-B4AE-33EF307EF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
        <p:nvSpPr>
          <p:cNvPr id="10" name="TextBox 9">
            <a:extLst>
              <a:ext uri="{FF2B5EF4-FFF2-40B4-BE49-F238E27FC236}">
                <a16:creationId xmlns:a16="http://schemas.microsoft.com/office/drawing/2014/main" id="{C1DEE7D0-31AA-9F3F-E424-2AB407FE8219}"/>
              </a:ext>
            </a:extLst>
          </p:cNvPr>
          <p:cNvSpPr txBox="1"/>
          <p:nvPr/>
        </p:nvSpPr>
        <p:spPr>
          <a:xfrm>
            <a:off x="6725926" y="1412452"/>
            <a:ext cx="4559892" cy="424603"/>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High Traffic Zone vs Path Efficiency Score</a:t>
            </a:r>
          </a:p>
        </p:txBody>
      </p:sp>
      <p:pic>
        <p:nvPicPr>
          <p:cNvPr id="3" name="Picture 2">
            <a:extLst>
              <a:ext uri="{FF2B5EF4-FFF2-40B4-BE49-F238E27FC236}">
                <a16:creationId xmlns:a16="http://schemas.microsoft.com/office/drawing/2014/main" id="{9DE9BE3E-03B5-31B0-1907-FA83FAA8A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21" y="2244848"/>
            <a:ext cx="5184658" cy="3995936"/>
          </a:xfrm>
          <a:prstGeom prst="rect">
            <a:avLst/>
          </a:prstGeom>
        </p:spPr>
      </p:pic>
      <p:pic>
        <p:nvPicPr>
          <p:cNvPr id="6" name="Picture 5">
            <a:extLst>
              <a:ext uri="{FF2B5EF4-FFF2-40B4-BE49-F238E27FC236}">
                <a16:creationId xmlns:a16="http://schemas.microsoft.com/office/drawing/2014/main" id="{44BC871A-75EC-2FAC-153E-03DD23C0EB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6967" y="2244848"/>
            <a:ext cx="5257810" cy="3995936"/>
          </a:xfrm>
          <a:prstGeom prst="rect">
            <a:avLst/>
          </a:prstGeom>
        </p:spPr>
      </p:pic>
    </p:spTree>
    <p:extLst>
      <p:ext uri="{BB962C8B-B14F-4D97-AF65-F5344CB8AC3E}">
        <p14:creationId xmlns:p14="http://schemas.microsoft.com/office/powerpoint/2010/main" val="558029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F3ABA-6C5A-47BE-59DB-8E6A61B3B8C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56D6BBC-7F0C-D437-DBDC-F56A8E86233D}"/>
              </a:ext>
            </a:extLst>
          </p:cNvPr>
          <p:cNvSpPr txBox="1"/>
          <p:nvPr/>
        </p:nvSpPr>
        <p:spPr>
          <a:xfrm>
            <a:off x="1182756" y="1412451"/>
            <a:ext cx="3861973" cy="424603"/>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Traffic Zone vs Obstacle Presence</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1EB45327-4496-AE7C-FE38-C38FA69D3732}"/>
              </a:ext>
            </a:extLst>
          </p:cNvPr>
          <p:cNvSpPr/>
          <p:nvPr/>
        </p:nvSpPr>
        <p:spPr>
          <a:xfrm>
            <a:off x="0" y="0"/>
            <a:ext cx="5408908"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Exploratory Data Analysis</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0032920B-B0C4-1A75-485E-704672306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
        <p:nvSpPr>
          <p:cNvPr id="10" name="TextBox 9">
            <a:extLst>
              <a:ext uri="{FF2B5EF4-FFF2-40B4-BE49-F238E27FC236}">
                <a16:creationId xmlns:a16="http://schemas.microsoft.com/office/drawing/2014/main" id="{F938B366-E5EE-DE5F-E0DE-B0438D0ADE33}"/>
              </a:ext>
            </a:extLst>
          </p:cNvPr>
          <p:cNvSpPr txBox="1"/>
          <p:nvPr/>
        </p:nvSpPr>
        <p:spPr>
          <a:xfrm>
            <a:off x="6725926" y="1412452"/>
            <a:ext cx="4559892" cy="424603"/>
          </a:xfrm>
          <a:prstGeom prst="rect">
            <a:avLst/>
          </a:prstGeom>
          <a:noFill/>
        </p:spPr>
        <p:txBody>
          <a:bodyPr wrap="square">
            <a:spAutoFit/>
          </a:bodyPr>
          <a:lstStyle/>
          <a:p>
            <a:pPr marR="0" lvl="0" algn="ctr">
              <a:lnSpc>
                <a:spcPct val="115000"/>
              </a:lnSpc>
              <a:spcAft>
                <a:spcPts val="800"/>
              </a:spcAft>
              <a:buSzPts val="1000"/>
              <a:tabLst>
                <a:tab pos="457200" algn="l"/>
              </a:tabLst>
            </a:pP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Speed variations over time</a:t>
            </a:r>
          </a:p>
        </p:txBody>
      </p:sp>
      <p:pic>
        <p:nvPicPr>
          <p:cNvPr id="4" name="Picture 3">
            <a:extLst>
              <a:ext uri="{FF2B5EF4-FFF2-40B4-BE49-F238E27FC236}">
                <a16:creationId xmlns:a16="http://schemas.microsoft.com/office/drawing/2014/main" id="{F54E2D11-FFD4-B073-16A8-CAF482A21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62" y="2139691"/>
            <a:ext cx="5330963" cy="4270256"/>
          </a:xfrm>
          <a:prstGeom prst="rect">
            <a:avLst/>
          </a:prstGeom>
        </p:spPr>
      </p:pic>
      <p:pic>
        <p:nvPicPr>
          <p:cNvPr id="11" name="Picture 10">
            <a:extLst>
              <a:ext uri="{FF2B5EF4-FFF2-40B4-BE49-F238E27FC236}">
                <a16:creationId xmlns:a16="http://schemas.microsoft.com/office/drawing/2014/main" id="{4BD83ED0-2CEC-FDBD-400D-CD497DFD8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061" y="2139691"/>
            <a:ext cx="6097622" cy="2999237"/>
          </a:xfrm>
          <a:prstGeom prst="rect">
            <a:avLst/>
          </a:prstGeom>
        </p:spPr>
      </p:pic>
    </p:spTree>
    <p:extLst>
      <p:ext uri="{BB962C8B-B14F-4D97-AF65-F5344CB8AC3E}">
        <p14:creationId xmlns:p14="http://schemas.microsoft.com/office/powerpoint/2010/main" val="3695992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261A84-A6BF-93BB-6F0F-EE281A4108C6}"/>
              </a:ext>
            </a:extLst>
          </p:cNvPr>
          <p:cNvSpPr txBox="1"/>
          <p:nvPr/>
        </p:nvSpPr>
        <p:spPr>
          <a:xfrm>
            <a:off x="631556" y="1684114"/>
            <a:ext cx="3940444" cy="424603"/>
          </a:xfrm>
          <a:prstGeom prst="rect">
            <a:avLst/>
          </a:prstGeom>
          <a:noFill/>
        </p:spPr>
        <p:txBody>
          <a:bodyPr wrap="square">
            <a:spAutoFit/>
          </a:bodyPr>
          <a:lstStyle/>
          <a:p>
            <a:pPr marR="0" lvl="0">
              <a:lnSpc>
                <a:spcPct val="115000"/>
              </a:lnSpc>
              <a:spcAft>
                <a:spcPts val="800"/>
              </a:spcAft>
              <a:buSzPts val="1000"/>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Testing Phase</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295D4862-05C8-E560-B7B9-7A8A0025040A}"/>
              </a:ext>
            </a:extLst>
          </p:cNvPr>
          <p:cNvSpPr/>
          <p:nvPr/>
        </p:nvSpPr>
        <p:spPr>
          <a:xfrm>
            <a:off x="0" y="0"/>
            <a:ext cx="5672380"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Future Data Forecasting</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8558CDA0-4275-1D08-E1B7-BE879025A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3" name="Picture 2">
            <a:extLst>
              <a:ext uri="{FF2B5EF4-FFF2-40B4-BE49-F238E27FC236}">
                <a16:creationId xmlns:a16="http://schemas.microsoft.com/office/drawing/2014/main" id="{EEB9B6A9-259A-1B9F-0D03-B481E4E22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582" y="750441"/>
            <a:ext cx="5896330" cy="5357117"/>
          </a:xfrm>
          <a:prstGeom prst="rect">
            <a:avLst/>
          </a:prstGeom>
        </p:spPr>
      </p:pic>
    </p:spTree>
    <p:extLst>
      <p:ext uri="{BB962C8B-B14F-4D97-AF65-F5344CB8AC3E}">
        <p14:creationId xmlns:p14="http://schemas.microsoft.com/office/powerpoint/2010/main" val="1793903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E1730-67DC-01F9-F38C-DC6CBE041C6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3C5E50E-42E5-B8A0-4A8C-85138F57E012}"/>
              </a:ext>
            </a:extLst>
          </p:cNvPr>
          <p:cNvSpPr txBox="1"/>
          <p:nvPr/>
        </p:nvSpPr>
        <p:spPr>
          <a:xfrm>
            <a:off x="683747" y="1704990"/>
            <a:ext cx="11317760" cy="3168047"/>
          </a:xfrm>
          <a:prstGeom prst="rect">
            <a:avLst/>
          </a:prstGeom>
          <a:noFill/>
        </p:spPr>
        <p:txBody>
          <a:bodyPr wrap="square" lIns="91440" tIns="45720" rIns="91440" bIns="45720" anchor="t">
            <a:spAutoFit/>
          </a:bodyPr>
          <a:lstStyle/>
          <a:p>
            <a:pPr marL="342900" indent="-342900">
              <a:lnSpc>
                <a:spcPct val="115000"/>
              </a:lnSpc>
              <a:spcAft>
                <a:spcPts val="800"/>
              </a:spcAft>
              <a:buSzPts val="1000"/>
              <a:buFont typeface="Symbol" panose="05050102010706020507" pitchFamily="18" charset="2"/>
              <a:buChar char=""/>
              <a:tabLst>
                <a:tab pos="457200" algn="l"/>
              </a:tabLst>
            </a:pPr>
            <a:r>
              <a:rPr lang="en-US" sz="2000" kern="100">
                <a:ea typeface="+mn-lt"/>
                <a:cs typeface="+mn-lt"/>
              </a:rPr>
              <a:t>Real-time detection </a:t>
            </a:r>
            <a:r>
              <a:rPr lang="en-US" sz="2000" kern="100">
                <a:effectLst/>
                <a:ea typeface="+mn-lt"/>
                <a:cs typeface="+mn-lt"/>
              </a:rPr>
              <a:t>of </a:t>
            </a:r>
            <a:r>
              <a:rPr lang="en-US" sz="2000" kern="100">
                <a:ea typeface="+mn-lt"/>
                <a:cs typeface="+mn-lt"/>
              </a:rPr>
              <a:t>obstacles and humans minimizes collision risks</a:t>
            </a:r>
            <a:r>
              <a:rPr lang="en-US" sz="2000" kern="100">
                <a:effectLst/>
                <a:ea typeface="+mn-lt"/>
                <a:cs typeface="+mn-lt"/>
              </a:rPr>
              <a:t>.</a:t>
            </a:r>
          </a:p>
          <a:p>
            <a:pPr marL="342900" indent="-342900">
              <a:lnSpc>
                <a:spcPct val="114999"/>
              </a:lnSpc>
              <a:spcAft>
                <a:spcPts val="800"/>
              </a:spcAft>
              <a:buSzPts val="1000"/>
              <a:buFont typeface="Symbol" panose="05050102010706020507" pitchFamily="18" charset="2"/>
              <a:buChar char=""/>
              <a:tabLst>
                <a:tab pos="457200" algn="l"/>
              </a:tabLst>
            </a:pPr>
            <a:r>
              <a:rPr lang="en-US" sz="2000" kern="100">
                <a:ea typeface="+mn-lt"/>
                <a:cs typeface="+mn-lt"/>
              </a:rPr>
              <a:t>Predictive analytics from sensor data improves route efficiency.</a:t>
            </a:r>
          </a:p>
          <a:p>
            <a:pPr marL="342900" indent="-342900">
              <a:lnSpc>
                <a:spcPct val="114999"/>
              </a:lnSpc>
              <a:spcAft>
                <a:spcPts val="800"/>
              </a:spcAft>
              <a:buSzPts val="1000"/>
              <a:buFont typeface="Symbol" panose="05050102010706020507" pitchFamily="18" charset="2"/>
              <a:buChar char=""/>
              <a:tabLst>
                <a:tab pos="457200" algn="l"/>
              </a:tabLst>
            </a:pPr>
            <a:r>
              <a:rPr lang="en-US" sz="2000" kern="100">
                <a:ea typeface="+mn-lt"/>
                <a:cs typeface="+mn-lt"/>
              </a:rPr>
              <a:t>Easily extendable across new AGVs or factory locations.</a:t>
            </a:r>
          </a:p>
          <a:p>
            <a:pPr marL="342900" indent="-342900">
              <a:lnSpc>
                <a:spcPct val="114999"/>
              </a:lnSpc>
              <a:spcAft>
                <a:spcPts val="800"/>
              </a:spcAft>
              <a:buSzPts val="1000"/>
              <a:buFont typeface="Symbol" panose="05050102010706020507" pitchFamily="18" charset="2"/>
              <a:buChar char=""/>
              <a:tabLst>
                <a:tab pos="457200" algn="l"/>
              </a:tabLst>
            </a:pPr>
            <a:r>
              <a:rPr lang="en-US" sz="2000" kern="100">
                <a:ea typeface="+mn-lt"/>
                <a:cs typeface="+mn-lt"/>
              </a:rPr>
              <a:t>Faulty or noisy sensor data may lead to incorrect navigation decisions.</a:t>
            </a:r>
          </a:p>
          <a:p>
            <a:pPr marL="342900" indent="-342900">
              <a:lnSpc>
                <a:spcPct val="114999"/>
              </a:lnSpc>
              <a:spcAft>
                <a:spcPts val="800"/>
              </a:spcAft>
              <a:buSzPts val="1000"/>
              <a:buFont typeface="Symbol" panose="05050102010706020507" pitchFamily="18" charset="2"/>
              <a:buChar char=""/>
              <a:tabLst>
                <a:tab pos="457200" algn="l"/>
              </a:tabLst>
            </a:pPr>
            <a:r>
              <a:rPr lang="en-US" sz="2000" kern="100">
                <a:ea typeface="+mn-lt"/>
                <a:cs typeface="+mn-lt"/>
              </a:rPr>
              <a:t>Real-time operation is dependent on stable Wi-Fi; outages can disrupt performance.</a:t>
            </a:r>
          </a:p>
          <a:p>
            <a:pPr marL="342900" indent="-342900">
              <a:lnSpc>
                <a:spcPct val="114999"/>
              </a:lnSpc>
              <a:spcAft>
                <a:spcPts val="800"/>
              </a:spcAft>
              <a:buSzPts val="1000"/>
              <a:buFont typeface="Symbol" panose="05050102010706020507" pitchFamily="18" charset="2"/>
              <a:buChar char=""/>
              <a:tabLst>
                <a:tab pos="457200" algn="l"/>
              </a:tabLst>
            </a:pPr>
            <a:r>
              <a:rPr lang="en-US" sz="2000" kern="100">
                <a:ea typeface="+mn-lt"/>
                <a:cs typeface="+mn-lt"/>
              </a:rPr>
              <a:t>Current system relies on proximity sensors, which may underperform outdoors.</a:t>
            </a:r>
          </a:p>
          <a:p>
            <a:pPr marL="342900" indent="-342900">
              <a:lnSpc>
                <a:spcPct val="114999"/>
              </a:lnSpc>
              <a:spcAft>
                <a:spcPts val="800"/>
              </a:spcAft>
              <a:buSzPts val="1000"/>
              <a:buFont typeface="Symbol" panose="05050102010706020507" pitchFamily="18" charset="2"/>
              <a:buChar char=""/>
              <a:tabLst>
                <a:tab pos="457200" algn="l"/>
              </a:tabLst>
            </a:pPr>
            <a:endParaRPr lang="en-US" sz="2000" kern="100">
              <a:ea typeface="+mn-lt"/>
              <a:cs typeface="+mn-lt"/>
            </a:endParaRPr>
          </a:p>
        </p:txBody>
      </p:sp>
      <p:sp>
        <p:nvSpPr>
          <p:cNvPr id="8" name="Arrow: Right 7">
            <a:extLst>
              <a:ext uri="{FF2B5EF4-FFF2-40B4-BE49-F238E27FC236}">
                <a16:creationId xmlns:a16="http://schemas.microsoft.com/office/drawing/2014/main" id="{286FA229-451C-EF0C-40BA-0FCBF06144A8}"/>
              </a:ext>
            </a:extLst>
          </p:cNvPr>
          <p:cNvSpPr/>
          <p:nvPr/>
        </p:nvSpPr>
        <p:spPr>
          <a:xfrm>
            <a:off x="0" y="0"/>
            <a:ext cx="5672380"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Advantages &amp; Limitations</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3E9E164F-123D-1FCA-9655-0E3172D4B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Tree>
    <p:extLst>
      <p:ext uri="{BB962C8B-B14F-4D97-AF65-F5344CB8AC3E}">
        <p14:creationId xmlns:p14="http://schemas.microsoft.com/office/powerpoint/2010/main" val="1974058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8914849-0A33-00DB-611A-D7E0D3522693}"/>
              </a:ext>
            </a:extLst>
          </p:cNvPr>
          <p:cNvSpPr txBox="1"/>
          <p:nvPr/>
        </p:nvSpPr>
        <p:spPr>
          <a:xfrm>
            <a:off x="755543" y="1808100"/>
            <a:ext cx="6098582" cy="3061223"/>
          </a:xfrm>
          <a:prstGeom prst="rect">
            <a:avLst/>
          </a:prstGeom>
          <a:noFill/>
        </p:spPr>
        <p:txBody>
          <a:bodyPr wrap="square" lIns="91440" tIns="45720" rIns="91440" bIns="45720" anchor="t">
            <a:spAutoFit/>
          </a:bodyPr>
          <a:lstStyle/>
          <a:p>
            <a:pPr marL="342900" indent="-342900">
              <a:lnSpc>
                <a:spcPct val="115000"/>
              </a:lnSpc>
              <a:spcAft>
                <a:spcPts val="800"/>
              </a:spcAft>
              <a:buSzPts val="1000"/>
              <a:buFont typeface="Symbol" panose="05050102010706020507" pitchFamily="18" charset="2"/>
              <a:buChar char=""/>
              <a:tabLst>
                <a:tab pos="457200" algn="l"/>
              </a:tabLst>
            </a:pPr>
            <a:r>
              <a:rPr lang="en-US" sz="2000" kern="100">
                <a:latin typeface="Source Sans Pro"/>
                <a:ea typeface="Source Sans Pro"/>
                <a:cs typeface="Times New Roman"/>
              </a:rPr>
              <a:t>Alternate path planning using GPS</a:t>
            </a:r>
          </a:p>
          <a:p>
            <a:pPr marL="342900" indent="-342900">
              <a:lnSpc>
                <a:spcPct val="114999"/>
              </a:lnSpc>
              <a:spcAft>
                <a:spcPts val="800"/>
              </a:spcAft>
              <a:buSzPts val="1000"/>
              <a:buFont typeface="Symbol" panose="05050102010706020507" pitchFamily="18" charset="2"/>
              <a:buChar char=""/>
              <a:tabLst>
                <a:tab pos="457200" algn="l"/>
              </a:tabLst>
            </a:pPr>
            <a:r>
              <a:rPr lang="en-US" sz="2000" kern="100">
                <a:ea typeface="+mn-lt"/>
                <a:cs typeface="+mn-lt"/>
              </a:rPr>
              <a:t>Energy Optimization Algorithms</a:t>
            </a:r>
          </a:p>
          <a:p>
            <a:pPr marL="342900" indent="-342900">
              <a:lnSpc>
                <a:spcPct val="114999"/>
              </a:lnSpc>
              <a:spcAft>
                <a:spcPts val="800"/>
              </a:spcAft>
              <a:buSzPts val="1000"/>
              <a:buFont typeface="Symbol" panose="05050102010706020507" pitchFamily="18" charset="2"/>
              <a:buChar char=""/>
              <a:tabLst>
                <a:tab pos="457200" algn="l"/>
              </a:tabLst>
            </a:pPr>
            <a:r>
              <a:rPr lang="en-US" sz="2000" kern="100">
                <a:ea typeface="+mn-lt"/>
                <a:cs typeface="+mn-lt"/>
              </a:rPr>
              <a:t>Real-time Voice Commands and Human-AI Interaction</a:t>
            </a:r>
          </a:p>
          <a:p>
            <a:pPr marL="342900" indent="-342900">
              <a:lnSpc>
                <a:spcPct val="114999"/>
              </a:lnSpc>
              <a:spcAft>
                <a:spcPts val="800"/>
              </a:spcAft>
              <a:buSzPts val="1000"/>
              <a:buFont typeface="Symbol" panose="05050102010706020507" pitchFamily="18" charset="2"/>
              <a:buChar char=""/>
              <a:tabLst>
                <a:tab pos="457200" algn="l"/>
              </a:tabLst>
            </a:pPr>
            <a:r>
              <a:rPr lang="en-US" sz="2000" kern="100">
                <a:ea typeface="+mn-lt"/>
                <a:cs typeface="+mn-lt"/>
              </a:rPr>
              <a:t>Industrial 5G/LoRa Integration</a:t>
            </a:r>
            <a:endParaRPr lang="en-US" sz="2000" kern="100">
              <a:latin typeface="Aptos" panose="02110004020202020204"/>
              <a:ea typeface="Source Sans Pro"/>
              <a:cs typeface="Times New Roman"/>
            </a:endParaRPr>
          </a:p>
          <a:p>
            <a:pPr marL="342900" indent="-342900">
              <a:lnSpc>
                <a:spcPct val="114999"/>
              </a:lnSpc>
              <a:spcAft>
                <a:spcPts val="800"/>
              </a:spcAft>
              <a:buSzPts val="1000"/>
              <a:buFont typeface="Symbol" panose="05050102010706020507" pitchFamily="18" charset="2"/>
              <a:buChar char=""/>
              <a:tabLst>
                <a:tab pos="457200" algn="l"/>
              </a:tabLst>
            </a:pPr>
            <a:endParaRPr lang="en-US" sz="2000" kern="100">
              <a:latin typeface="Source Sans Pro"/>
              <a:ea typeface="Source Sans Pro"/>
              <a:cs typeface="Times New Roman"/>
            </a:endParaRPr>
          </a:p>
          <a:p>
            <a:pPr marL="342900" indent="-342900">
              <a:lnSpc>
                <a:spcPct val="114999"/>
              </a:lnSpc>
              <a:spcAft>
                <a:spcPts val="800"/>
              </a:spcAft>
              <a:buSzPts val="1000"/>
              <a:buFont typeface="Symbol" panose="05050102010706020507" pitchFamily="18" charset="2"/>
              <a:buChar char=""/>
              <a:tabLst>
                <a:tab pos="457200" algn="l"/>
              </a:tabLst>
            </a:pPr>
            <a:endParaRPr lang="en-US" sz="2000" kern="100">
              <a:latin typeface="Source Sans Pro"/>
              <a:ea typeface="Source Sans Pro"/>
              <a:cs typeface="Times New Roman"/>
            </a:endParaRPr>
          </a:p>
        </p:txBody>
      </p:sp>
      <p:sp>
        <p:nvSpPr>
          <p:cNvPr id="8" name="Arrow: Right 7">
            <a:extLst>
              <a:ext uri="{FF2B5EF4-FFF2-40B4-BE49-F238E27FC236}">
                <a16:creationId xmlns:a16="http://schemas.microsoft.com/office/drawing/2014/main" id="{8CCCE703-8809-8FC0-75AA-D9FBE89D8B77}"/>
              </a:ext>
            </a:extLst>
          </p:cNvPr>
          <p:cNvSpPr/>
          <p:nvPr/>
        </p:nvSpPr>
        <p:spPr>
          <a:xfrm>
            <a:off x="1" y="0"/>
            <a:ext cx="4076054"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Future Scope</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9F68E4AD-7DA7-FBE2-DF3F-67F181A4B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Tree>
    <p:extLst>
      <p:ext uri="{BB962C8B-B14F-4D97-AF65-F5344CB8AC3E}">
        <p14:creationId xmlns:p14="http://schemas.microsoft.com/office/powerpoint/2010/main" val="4207358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186D34F3-7063-A1A9-AF94-C2185DD2A348}"/>
              </a:ext>
            </a:extLst>
          </p:cNvPr>
          <p:cNvSpPr/>
          <p:nvPr/>
        </p:nvSpPr>
        <p:spPr>
          <a:xfrm>
            <a:off x="0" y="0"/>
            <a:ext cx="3936569"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Conclusion</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8D00587A-8EF4-45D1-8353-1F397D813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
        <p:nvSpPr>
          <p:cNvPr id="2" name="TextBox 1">
            <a:extLst>
              <a:ext uri="{FF2B5EF4-FFF2-40B4-BE49-F238E27FC236}">
                <a16:creationId xmlns:a16="http://schemas.microsoft.com/office/drawing/2014/main" id="{BADFB7BA-CBF9-0B4E-78B3-0A211E9B0BE2}"/>
              </a:ext>
            </a:extLst>
          </p:cNvPr>
          <p:cNvSpPr txBox="1"/>
          <p:nvPr/>
        </p:nvSpPr>
        <p:spPr>
          <a:xfrm>
            <a:off x="1123168" y="1384127"/>
            <a:ext cx="970558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proposed AGV navigation system combines real-time sensor data, machine learning, and cloud connectivity to enhance factory automation, safety, and operational efficiency.</a:t>
            </a:r>
            <a:br>
              <a:rPr lang="en-US"/>
            </a:br>
            <a:r>
              <a:rPr lang="en-US"/>
              <a:t>The use of </a:t>
            </a:r>
            <a:r>
              <a:rPr lang="en-US" err="1"/>
              <a:t>XGBoost</a:t>
            </a:r>
            <a:r>
              <a:rPr lang="en-US"/>
              <a:t> enables predictive navigation decisions, reducing collisions and identifying high-traffic zones.</a:t>
            </a:r>
            <a:br>
              <a:rPr lang="en-US"/>
            </a:br>
            <a:r>
              <a:rPr lang="en-US"/>
              <a:t>With future enhancements like GPS integration and swarm-based routing, the system can evolve into a robust, industry-grade autonomous solution.</a:t>
            </a:r>
          </a:p>
        </p:txBody>
      </p:sp>
    </p:spTree>
    <p:extLst>
      <p:ext uri="{BB962C8B-B14F-4D97-AF65-F5344CB8AC3E}">
        <p14:creationId xmlns:p14="http://schemas.microsoft.com/office/powerpoint/2010/main" val="3222586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EA71A16-1B49-DE29-886B-2FD31F28B114}"/>
              </a:ext>
            </a:extLst>
          </p:cNvPr>
          <p:cNvSpPr txBox="1"/>
          <p:nvPr/>
        </p:nvSpPr>
        <p:spPr>
          <a:xfrm>
            <a:off x="736170" y="1730609"/>
            <a:ext cx="10501806" cy="2296911"/>
          </a:xfrm>
          <a:prstGeom prst="rect">
            <a:avLst/>
          </a:prstGeom>
          <a:noFill/>
        </p:spPr>
        <p:txBody>
          <a:bodyPr wrap="square">
            <a:sp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a:latin typeface="Source Sans Pro" panose="020B0503030403020204" pitchFamily="34" charset="0"/>
                <a:ea typeface="Source Sans Pro" panose="020B0503030403020204" pitchFamily="34" charset="0"/>
                <a:cs typeface="Times New Roman" panose="02020603050405020304" pitchFamily="18" charset="0"/>
              </a:rPr>
              <a:t>AGVs in factories must navigate safely around humans and obstacles. Ultrasonic, IR, and PIR sensors detect proximity and motion. Sensor data is uploaded to the cloud where ML models drive navigation decisions. Data analytics identifies movement bottlenecks, high-traffic zones, and route efficiency. Visual tools support AGV traffic optimization and reduce collision risks, improving overall productivity and safety.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kern="100">
                <a:latin typeface="Source Sans Pro" panose="020B0503030403020204" pitchFamily="34" charset="0"/>
                <a:ea typeface="Source Sans Pro" panose="020B0503030403020204" pitchFamily="34" charset="0"/>
                <a:cs typeface="Times New Roman" panose="02020603050405020304" pitchFamily="18" charset="0"/>
              </a:rPr>
              <a:t>“Predictable motion is the key to autonomous safety”</a:t>
            </a:r>
          </a:p>
        </p:txBody>
      </p:sp>
      <p:sp>
        <p:nvSpPr>
          <p:cNvPr id="10" name="Arrow: Right 9">
            <a:extLst>
              <a:ext uri="{FF2B5EF4-FFF2-40B4-BE49-F238E27FC236}">
                <a16:creationId xmlns:a16="http://schemas.microsoft.com/office/drawing/2014/main" id="{0D7BF177-A981-7CE9-7AA2-7455235C57FF}"/>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Problem Statement</a:t>
            </a:r>
            <a:endParaRPr lang="en-US" sz="2400" b="1">
              <a:solidFill>
                <a:schemeClr val="bg1"/>
              </a:solidFill>
              <a:latin typeface="Source Sans Pro" panose="020B0503030403020204" pitchFamily="34" charset="0"/>
              <a:ea typeface="Source Sans Pro" panose="020B0503030403020204" pitchFamily="34" charset="0"/>
            </a:endParaRPr>
          </a:p>
        </p:txBody>
      </p:sp>
      <p:pic>
        <p:nvPicPr>
          <p:cNvPr id="11" name="Picture 10" descr="A green square with a square on it&#10;&#10;AI-generated content may be incorrect.">
            <a:extLst>
              <a:ext uri="{FF2B5EF4-FFF2-40B4-BE49-F238E27FC236}">
                <a16:creationId xmlns:a16="http://schemas.microsoft.com/office/drawing/2014/main" id="{27CBD0B7-5193-F311-7D3E-A9C6CC0C7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Tree>
    <p:extLst>
      <p:ext uri="{BB962C8B-B14F-4D97-AF65-F5344CB8AC3E}">
        <p14:creationId xmlns:p14="http://schemas.microsoft.com/office/powerpoint/2010/main" val="1113398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EA46F-2A47-38BE-8D81-0361F03F8D1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3B8A863-0204-C451-8E6C-D0F5658501A5}"/>
              </a:ext>
            </a:extLst>
          </p:cNvPr>
          <p:cNvSpPr txBox="1"/>
          <p:nvPr/>
        </p:nvSpPr>
        <p:spPr>
          <a:xfrm>
            <a:off x="713290" y="1144228"/>
            <a:ext cx="2059438" cy="427874"/>
          </a:xfrm>
          <a:prstGeom prst="rect">
            <a:avLst/>
          </a:prstGeom>
          <a:noFill/>
        </p:spPr>
        <p:txBody>
          <a:bodyPr wrap="square" lIns="91440" tIns="45720" rIns="91440" bIns="45720" anchor="t">
            <a:spAutoFit/>
          </a:bodyPr>
          <a:lstStyle/>
          <a:p>
            <a:pPr>
              <a:lnSpc>
                <a:spcPct val="115000"/>
              </a:lnSpc>
              <a:spcAft>
                <a:spcPts val="800"/>
              </a:spcAft>
              <a:buSzPts val="1000"/>
              <a:tabLst>
                <a:tab pos="457200" algn="l"/>
              </a:tabLst>
            </a:pPr>
            <a:r>
              <a:rPr lang="en-US" sz="2000" kern="100">
                <a:solidFill>
                  <a:schemeClr val="tx1">
                    <a:lumMod val="95000"/>
                    <a:lumOff val="5000"/>
                  </a:schemeClr>
                </a:solidFill>
                <a:latin typeface="Source Sans Pro" panose="020B0503030403020204" pitchFamily="34" charset="0"/>
                <a:ea typeface="Source Sans Pro" panose="020B0503030403020204" pitchFamily="34" charset="0"/>
                <a:cs typeface="Times New Roman" panose="02020603050405020304" pitchFamily="18" charset="0"/>
              </a:rPr>
              <a:t>Training Results</a:t>
            </a:r>
          </a:p>
        </p:txBody>
      </p:sp>
      <p:sp>
        <p:nvSpPr>
          <p:cNvPr id="8" name="Arrow: Right 7">
            <a:extLst>
              <a:ext uri="{FF2B5EF4-FFF2-40B4-BE49-F238E27FC236}">
                <a16:creationId xmlns:a16="http://schemas.microsoft.com/office/drawing/2014/main" id="{077E021C-ED90-A624-5164-0332AB0EE125}"/>
              </a:ext>
            </a:extLst>
          </p:cNvPr>
          <p:cNvSpPr/>
          <p:nvPr/>
        </p:nvSpPr>
        <p:spPr>
          <a:xfrm>
            <a:off x="0" y="0"/>
            <a:ext cx="3936569"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bg1"/>
                </a:solidFill>
                <a:latin typeface="Source Sans Pro"/>
                <a:ea typeface="Source Sans Pro"/>
                <a:cs typeface="Times New Roman"/>
              </a:rPr>
              <a:t>Results</a:t>
            </a:r>
            <a:endParaRPr lang="en-US" sz="2400" b="1">
              <a:solidFill>
                <a:schemeClr val="bg1"/>
              </a:solidFill>
              <a:latin typeface="Source Sans Pro" panose="020B0503030403020204" pitchFamily="34" charset="0"/>
              <a:ea typeface="Source Sans Pro" panose="020B0503030403020204" pitchFamily="34" charset="0"/>
              <a:cs typeface="Times New Roman"/>
            </a:endParaRPr>
          </a:p>
        </p:txBody>
      </p:sp>
      <p:pic>
        <p:nvPicPr>
          <p:cNvPr id="9" name="Picture 8" descr="A green square with a square on it&#10;&#10;AI-generated content may be incorrect.">
            <a:extLst>
              <a:ext uri="{FF2B5EF4-FFF2-40B4-BE49-F238E27FC236}">
                <a16:creationId xmlns:a16="http://schemas.microsoft.com/office/drawing/2014/main" id="{1CD56440-D47A-1FCF-9F87-085432ABD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pic>
        <p:nvPicPr>
          <p:cNvPr id="5" name="Picture 4">
            <a:extLst>
              <a:ext uri="{FF2B5EF4-FFF2-40B4-BE49-F238E27FC236}">
                <a16:creationId xmlns:a16="http://schemas.microsoft.com/office/drawing/2014/main" id="{4E1288A5-FA7F-3063-4FBD-D15213B50E97}"/>
              </a:ext>
            </a:extLst>
          </p:cNvPr>
          <p:cNvPicPr>
            <a:picLocks noChangeAspect="1"/>
          </p:cNvPicPr>
          <p:nvPr/>
        </p:nvPicPr>
        <p:blipFill>
          <a:blip r:embed="rId3"/>
          <a:stretch>
            <a:fillRect/>
          </a:stretch>
        </p:blipFill>
        <p:spPr>
          <a:xfrm>
            <a:off x="713290" y="1788493"/>
            <a:ext cx="5677692" cy="2896004"/>
          </a:xfrm>
          <a:prstGeom prst="rect">
            <a:avLst/>
          </a:prstGeom>
        </p:spPr>
      </p:pic>
      <p:pic>
        <p:nvPicPr>
          <p:cNvPr id="10" name="Picture 9">
            <a:extLst>
              <a:ext uri="{FF2B5EF4-FFF2-40B4-BE49-F238E27FC236}">
                <a16:creationId xmlns:a16="http://schemas.microsoft.com/office/drawing/2014/main" id="{86870370-C751-382B-58C8-0EE983F74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902" y="1788493"/>
            <a:ext cx="4928626" cy="4142240"/>
          </a:xfrm>
          <a:prstGeom prst="rect">
            <a:avLst/>
          </a:prstGeom>
        </p:spPr>
      </p:pic>
      <p:sp>
        <p:nvSpPr>
          <p:cNvPr id="11" name="TextBox 10">
            <a:extLst>
              <a:ext uri="{FF2B5EF4-FFF2-40B4-BE49-F238E27FC236}">
                <a16:creationId xmlns:a16="http://schemas.microsoft.com/office/drawing/2014/main" id="{B1C281D9-77F2-26AF-28B6-FF672EFAA18C}"/>
              </a:ext>
            </a:extLst>
          </p:cNvPr>
          <p:cNvSpPr txBox="1"/>
          <p:nvPr/>
        </p:nvSpPr>
        <p:spPr>
          <a:xfrm>
            <a:off x="8348496" y="1144228"/>
            <a:ext cx="2059438" cy="427874"/>
          </a:xfrm>
          <a:prstGeom prst="rect">
            <a:avLst/>
          </a:prstGeom>
          <a:noFill/>
        </p:spPr>
        <p:txBody>
          <a:bodyPr wrap="square" lIns="91440" tIns="45720" rIns="91440" bIns="45720" anchor="t">
            <a:spAutoFit/>
          </a:bodyPr>
          <a:lstStyle/>
          <a:p>
            <a:pPr>
              <a:lnSpc>
                <a:spcPct val="115000"/>
              </a:lnSpc>
              <a:spcAft>
                <a:spcPts val="800"/>
              </a:spcAft>
              <a:buSzPts val="1000"/>
              <a:tabLst>
                <a:tab pos="457200" algn="l"/>
              </a:tabLst>
            </a:pPr>
            <a:r>
              <a:rPr lang="en-US" sz="2000" kern="100">
                <a:solidFill>
                  <a:schemeClr val="tx1">
                    <a:lumMod val="95000"/>
                    <a:lumOff val="5000"/>
                  </a:schemeClr>
                </a:solidFill>
                <a:latin typeface="Source Sans Pro" panose="020B0503030403020204" pitchFamily="34" charset="0"/>
                <a:ea typeface="Source Sans Pro" panose="020B0503030403020204" pitchFamily="34" charset="0"/>
                <a:cs typeface="Times New Roman" panose="02020603050405020304" pitchFamily="18" charset="0"/>
              </a:rPr>
              <a:t>Confusion Matrix</a:t>
            </a:r>
          </a:p>
        </p:txBody>
      </p:sp>
    </p:spTree>
    <p:extLst>
      <p:ext uri="{BB962C8B-B14F-4D97-AF65-F5344CB8AC3E}">
        <p14:creationId xmlns:p14="http://schemas.microsoft.com/office/powerpoint/2010/main" val="1282047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2EA78-46D4-AF2C-DFA0-A021542F9712}"/>
              </a:ext>
            </a:extLst>
          </p:cNvPr>
          <p:cNvSpPr txBox="1"/>
          <p:nvPr/>
        </p:nvSpPr>
        <p:spPr>
          <a:xfrm>
            <a:off x="4413143" y="3017316"/>
            <a:ext cx="6098582" cy="823367"/>
          </a:xfrm>
          <a:prstGeom prst="rect">
            <a:avLst/>
          </a:prstGeom>
          <a:noFill/>
        </p:spPr>
        <p:txBody>
          <a:bodyPr wrap="square">
            <a:spAutoFit/>
          </a:bodyPr>
          <a:lstStyle/>
          <a:p>
            <a:pPr marL="0" marR="0">
              <a:lnSpc>
                <a:spcPct val="115000"/>
              </a:lnSpc>
              <a:spcAft>
                <a:spcPts val="800"/>
              </a:spcAft>
            </a:pPr>
            <a:r>
              <a:rPr lang="en-US" sz="4400" b="1" kern="100">
                <a:effectLst/>
                <a:latin typeface="Source Sans Pro" panose="020B0503030403020204" pitchFamily="34" charset="0"/>
                <a:ea typeface="Source Sans Pro" panose="020B0503030403020204" pitchFamily="34" charset="0"/>
                <a:cs typeface="Times New Roman" panose="02020603050405020304" pitchFamily="18" charset="0"/>
              </a:rPr>
              <a:t>Thank you</a:t>
            </a:r>
          </a:p>
        </p:txBody>
      </p:sp>
    </p:spTree>
    <p:extLst>
      <p:ext uri="{BB962C8B-B14F-4D97-AF65-F5344CB8AC3E}">
        <p14:creationId xmlns:p14="http://schemas.microsoft.com/office/powerpoint/2010/main" val="515271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9E20D5-711C-333B-0739-B0A4A75D8B12}"/>
              </a:ext>
            </a:extLst>
          </p:cNvPr>
          <p:cNvSpPr txBox="1"/>
          <p:nvPr/>
        </p:nvSpPr>
        <p:spPr>
          <a:xfrm>
            <a:off x="202174" y="1116246"/>
            <a:ext cx="11995288" cy="5964582"/>
          </a:xfrm>
          <a:prstGeom prst="rect">
            <a:avLst/>
          </a:prstGeom>
          <a:noFill/>
        </p:spPr>
        <p:txBody>
          <a:bodyPr wrap="square" lIns="91440" tIns="45720" rIns="91440" bIns="45720" anchor="t">
            <a:spAutoFit/>
          </a:bodyPr>
          <a:lstStyle/>
          <a:p>
            <a:pPr>
              <a:tabLst>
                <a:tab pos="457200" algn="l"/>
              </a:tabLst>
            </a:pPr>
            <a:r>
              <a:rPr lang="en-US" sz="2000" b="1" kern="100">
                <a:ea typeface="+mn-lt"/>
                <a:cs typeface="+mn-lt"/>
              </a:rPr>
              <a:t>Sensor Integration</a:t>
            </a:r>
            <a:endParaRPr lang="en-US" sz="2000" kern="100"/>
          </a:p>
          <a:p>
            <a:pPr marL="285750" indent="-285750">
              <a:buFont typeface="Arial"/>
              <a:buChar char="•"/>
              <a:tabLst>
                <a:tab pos="457200" algn="l"/>
              </a:tabLst>
            </a:pPr>
            <a:r>
              <a:rPr lang="en-US" sz="2000" kern="100">
                <a:ea typeface="+mn-lt"/>
                <a:cs typeface="+mn-lt"/>
              </a:rPr>
              <a:t>Use </a:t>
            </a:r>
            <a:r>
              <a:rPr lang="en-US" sz="2000" b="1" kern="100">
                <a:ea typeface="+mn-lt"/>
                <a:cs typeface="+mn-lt"/>
              </a:rPr>
              <a:t>Ultrasonic sensors, IR sensors, PIR sensors </a:t>
            </a:r>
            <a:r>
              <a:rPr lang="en-US" sz="2000" kern="100">
                <a:ea typeface="+mn-lt"/>
                <a:cs typeface="+mn-lt"/>
              </a:rPr>
              <a:t> to detect obstacle distance and to detect human motion near AGVs.</a:t>
            </a:r>
            <a:endParaRPr lang="en-US"/>
          </a:p>
          <a:p>
            <a:pPr marL="285750" indent="-285750">
              <a:buFont typeface="Arial"/>
              <a:buChar char="•"/>
              <a:tabLst>
                <a:tab pos="457200" algn="l"/>
              </a:tabLst>
            </a:pPr>
            <a:endParaRPr lang="en-US" sz="2000" kern="100">
              <a:ea typeface="+mn-lt"/>
              <a:cs typeface="+mn-lt"/>
            </a:endParaRPr>
          </a:p>
          <a:p>
            <a:pPr>
              <a:tabLst>
                <a:tab pos="457200" algn="l"/>
              </a:tabLst>
            </a:pPr>
            <a:r>
              <a:rPr lang="en-US" sz="2000" b="1" kern="100">
                <a:ea typeface="+mn-lt"/>
                <a:cs typeface="+mn-lt"/>
              </a:rPr>
              <a:t>Cloud Communication</a:t>
            </a:r>
            <a:r>
              <a:rPr lang="en-US" sz="2000" kern="100">
                <a:ea typeface="+mn-lt"/>
                <a:cs typeface="+mn-lt"/>
              </a:rPr>
              <a:t>:</a:t>
            </a:r>
            <a:endParaRPr lang="en-US"/>
          </a:p>
          <a:p>
            <a:pPr marL="285750" indent="-285750">
              <a:buFont typeface="Arial"/>
              <a:buChar char="•"/>
              <a:tabLst>
                <a:tab pos="457200" algn="l"/>
              </a:tabLst>
            </a:pPr>
            <a:r>
              <a:rPr lang="en-US" sz="2000" kern="100">
                <a:ea typeface="+mn-lt"/>
                <a:cs typeface="+mn-lt"/>
              </a:rPr>
              <a:t>Transmit real-time sensor data from AGVs to the cloud using Wi-Fi (e.g., via Raspberry Pi Pico W).</a:t>
            </a:r>
            <a:endParaRPr lang="en-US"/>
          </a:p>
          <a:p>
            <a:pPr marL="285750" indent="-285750">
              <a:buFont typeface="Arial"/>
              <a:buChar char="•"/>
              <a:tabLst>
                <a:tab pos="457200" algn="l"/>
              </a:tabLst>
            </a:pPr>
            <a:r>
              <a:rPr lang="en-US" sz="2000" kern="100">
                <a:ea typeface="+mn-lt"/>
                <a:cs typeface="+mn-lt"/>
              </a:rPr>
              <a:t>Log and store data for historical analysis.</a:t>
            </a:r>
            <a:endParaRPr lang="en-US"/>
          </a:p>
          <a:p>
            <a:pPr marL="285750" indent="-285750">
              <a:buFont typeface="Arial"/>
              <a:buChar char="•"/>
              <a:tabLst>
                <a:tab pos="457200" algn="l"/>
              </a:tabLst>
            </a:pPr>
            <a:endParaRPr lang="en-US" sz="2000" kern="100">
              <a:ea typeface="+mn-lt"/>
              <a:cs typeface="+mn-lt"/>
            </a:endParaRPr>
          </a:p>
          <a:p>
            <a:pPr>
              <a:tabLst>
                <a:tab pos="457200" algn="l"/>
              </a:tabLst>
            </a:pPr>
            <a:r>
              <a:rPr lang="en-US" sz="2000" b="1" kern="100">
                <a:ea typeface="+mn-lt"/>
                <a:cs typeface="+mn-lt"/>
              </a:rPr>
              <a:t>Machine Learning (</a:t>
            </a:r>
            <a:r>
              <a:rPr lang="en-US" sz="2000" b="1" kern="100" err="1">
                <a:ea typeface="+mn-lt"/>
                <a:cs typeface="+mn-lt"/>
              </a:rPr>
              <a:t>XGBoost</a:t>
            </a:r>
            <a:r>
              <a:rPr lang="en-US" sz="2000" b="1" kern="100">
                <a:ea typeface="+mn-lt"/>
                <a:cs typeface="+mn-lt"/>
              </a:rPr>
              <a:t>)</a:t>
            </a:r>
            <a:r>
              <a:rPr lang="en-US" sz="2000" kern="100">
                <a:ea typeface="+mn-lt"/>
                <a:cs typeface="+mn-lt"/>
              </a:rPr>
              <a:t>:</a:t>
            </a:r>
            <a:endParaRPr lang="en-US"/>
          </a:p>
          <a:p>
            <a:pPr marL="285750" indent="-285750">
              <a:buFont typeface="Arial"/>
              <a:buChar char="•"/>
              <a:tabLst>
                <a:tab pos="457200" algn="l"/>
              </a:tabLst>
            </a:pPr>
            <a:r>
              <a:rPr lang="en-US" sz="2000" kern="100">
                <a:ea typeface="+mn-lt"/>
                <a:cs typeface="+mn-lt"/>
              </a:rPr>
              <a:t>Train a predictive model using AGV activity data and predict for the next 7 days.</a:t>
            </a:r>
            <a:endParaRPr lang="en-US"/>
          </a:p>
          <a:p>
            <a:pPr marL="285750" indent="-285750">
              <a:buFont typeface="Arial"/>
              <a:buChar char="•"/>
              <a:tabLst>
                <a:tab pos="457200" algn="l"/>
              </a:tabLst>
            </a:pPr>
            <a:endParaRPr lang="en-US" sz="2000" kern="100">
              <a:ea typeface="+mn-lt"/>
              <a:cs typeface="+mn-lt"/>
            </a:endParaRPr>
          </a:p>
          <a:p>
            <a:pPr>
              <a:tabLst>
                <a:tab pos="457200" algn="l"/>
              </a:tabLst>
            </a:pPr>
            <a:r>
              <a:rPr lang="en-US" sz="2000" b="1" kern="100">
                <a:ea typeface="+mn-lt"/>
                <a:cs typeface="+mn-lt"/>
              </a:rPr>
              <a:t>Power BI Dashboards</a:t>
            </a:r>
            <a:r>
              <a:rPr lang="en-US" sz="2000" kern="100">
                <a:ea typeface="+mn-lt"/>
                <a:cs typeface="+mn-lt"/>
              </a:rPr>
              <a:t>:</a:t>
            </a:r>
            <a:endParaRPr lang="en-US"/>
          </a:p>
          <a:p>
            <a:pPr marL="285750" indent="-285750">
              <a:buFont typeface="Arial"/>
              <a:buChar char="•"/>
              <a:tabLst>
                <a:tab pos="457200" algn="l"/>
              </a:tabLst>
            </a:pPr>
            <a:r>
              <a:rPr lang="en-US" sz="2000" kern="100">
                <a:ea typeface="+mn-lt"/>
                <a:cs typeface="+mn-lt"/>
              </a:rPr>
              <a:t>Visualize real-time AGV alerts and sensor activity.</a:t>
            </a:r>
            <a:endParaRPr lang="en-US"/>
          </a:p>
          <a:p>
            <a:pPr marL="285750" indent="-285750">
              <a:buFont typeface="Arial"/>
              <a:buChar char="•"/>
              <a:tabLst>
                <a:tab pos="457200" algn="l"/>
              </a:tabLst>
            </a:pPr>
            <a:r>
              <a:rPr lang="en-US" sz="2000" kern="100">
                <a:ea typeface="+mn-lt"/>
                <a:cs typeface="+mn-lt"/>
              </a:rPr>
              <a:t>Show historical performance, collision risks, and predictive analytics.</a:t>
            </a:r>
            <a:endParaRPr lang="en-US"/>
          </a:p>
          <a:p>
            <a:pPr marL="285750" indent="-285750">
              <a:buFont typeface="Arial"/>
              <a:buChar char="•"/>
              <a:tabLst>
                <a:tab pos="457200" algn="l"/>
              </a:tabLst>
            </a:pPr>
            <a:endParaRPr lang="en-US" sz="2000" kern="100">
              <a:ea typeface="+mn-lt"/>
              <a:cs typeface="+mn-lt"/>
            </a:endParaRPr>
          </a:p>
          <a:p>
            <a:pPr>
              <a:tabLst>
                <a:tab pos="457200" algn="l"/>
              </a:tabLst>
            </a:pPr>
            <a:r>
              <a:rPr lang="en-US" sz="2000" b="1" kern="100">
                <a:ea typeface="+mn-lt"/>
                <a:cs typeface="+mn-lt"/>
              </a:rPr>
              <a:t>Operational Optimization</a:t>
            </a:r>
            <a:r>
              <a:rPr lang="en-US" sz="2000" kern="100">
                <a:ea typeface="+mn-lt"/>
                <a:cs typeface="+mn-lt"/>
              </a:rPr>
              <a:t>:</a:t>
            </a:r>
            <a:endParaRPr lang="en-US"/>
          </a:p>
          <a:p>
            <a:pPr marL="285750" indent="-285750">
              <a:buFont typeface="Arial"/>
              <a:buChar char="•"/>
              <a:tabLst>
                <a:tab pos="457200" algn="l"/>
              </a:tabLst>
            </a:pPr>
            <a:r>
              <a:rPr lang="en-US" sz="2000" kern="100">
                <a:ea typeface="+mn-lt"/>
                <a:cs typeface="+mn-lt"/>
              </a:rPr>
              <a:t>Identify and resolve movement bottlenecks.</a:t>
            </a:r>
            <a:endParaRPr lang="en-US"/>
          </a:p>
          <a:p>
            <a:pPr marL="285750" indent="-285750">
              <a:buFont typeface="Arial"/>
              <a:buChar char="•"/>
              <a:tabLst>
                <a:tab pos="457200" algn="l"/>
              </a:tabLst>
            </a:pPr>
            <a:r>
              <a:rPr lang="en-US" sz="2000" kern="100">
                <a:ea typeface="+mn-lt"/>
                <a:cs typeface="+mn-lt"/>
              </a:rPr>
              <a:t>Improve AGV routing based on predicted congestion.</a:t>
            </a:r>
            <a:endParaRPr lang="en-US"/>
          </a:p>
          <a:p>
            <a:pPr>
              <a:lnSpc>
                <a:spcPct val="114999"/>
              </a:lnSpc>
              <a:spcAft>
                <a:spcPts val="800"/>
              </a:spcAft>
              <a:buSzPts val="1000"/>
              <a:buFont typeface="Arial" panose="020B0604020202020204" pitchFamily="34" charset="0"/>
              <a:tabLst>
                <a:tab pos="457200" algn="l"/>
              </a:tabLst>
            </a:pPr>
            <a:endParaRPr lang="en-US" sz="2000" kern="100">
              <a:latin typeface="Source Sans Pro"/>
              <a:ea typeface="Source Sans Pro"/>
              <a:cs typeface="Times New Roman"/>
            </a:endParaRPr>
          </a:p>
        </p:txBody>
      </p:sp>
      <p:sp>
        <p:nvSpPr>
          <p:cNvPr id="8" name="Arrow: Right 7">
            <a:extLst>
              <a:ext uri="{FF2B5EF4-FFF2-40B4-BE49-F238E27FC236}">
                <a16:creationId xmlns:a16="http://schemas.microsoft.com/office/drawing/2014/main" id="{C9BB20E8-C526-21BE-C06C-D8F248FB04EE}"/>
              </a:ext>
            </a:extLst>
          </p:cNvPr>
          <p:cNvSpPr/>
          <p:nvPr/>
        </p:nvSpPr>
        <p:spPr>
          <a:xfrm>
            <a:off x="0" y="0"/>
            <a:ext cx="5718875"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bg1"/>
                </a:solidFill>
                <a:effectLst/>
                <a:latin typeface="Source Sans Pro"/>
                <a:ea typeface="Source Sans Pro"/>
                <a:cs typeface="Times New Roman"/>
              </a:rPr>
              <a:t>Project Goal </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D138498F-9445-DB57-FF63-7516E905D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Tree>
    <p:extLst>
      <p:ext uri="{BB962C8B-B14F-4D97-AF65-F5344CB8AC3E}">
        <p14:creationId xmlns:p14="http://schemas.microsoft.com/office/powerpoint/2010/main" val="320752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4ADFE-2F60-5005-DACE-105DE2640B8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FB52457-8D4A-5259-3874-0B536B8D572C}"/>
              </a:ext>
            </a:extLst>
          </p:cNvPr>
          <p:cNvSpPr txBox="1"/>
          <p:nvPr/>
        </p:nvSpPr>
        <p:spPr>
          <a:xfrm>
            <a:off x="640080" y="1526553"/>
            <a:ext cx="11192256" cy="3115596"/>
          </a:xfrm>
          <a:prstGeom prst="rect">
            <a:avLst/>
          </a:prstGeom>
          <a:noFill/>
        </p:spPr>
        <p:txBody>
          <a:bodyPr wrap="square" lIns="91440" tIns="45720" rIns="91440" bIns="45720" anchor="t">
            <a:spAutoFit/>
          </a:bodyPr>
          <a:lstStyle/>
          <a:p>
            <a:pPr marL="285750" indent="-285750">
              <a:lnSpc>
                <a:spcPct val="90000"/>
              </a:lnSpc>
              <a:spcBef>
                <a:spcPts val="1000"/>
              </a:spcBef>
              <a:buSzPts val="1000"/>
              <a:buFont typeface="Arial" panose="020B0604020202020204" pitchFamily="34" charset="0"/>
              <a:buChar char="•"/>
              <a:tabLst>
                <a:tab pos="457200" algn="l"/>
              </a:tabLst>
            </a:pPr>
            <a:r>
              <a:rPr lang="en-US" sz="2000" kern="100">
                <a:latin typeface="Source Sans Pro"/>
                <a:ea typeface="Source Sans Pro"/>
                <a:cs typeface="Times New Roman"/>
              </a:rPr>
              <a:t>Develop a sensor-driven system to enhance AGV navigation and avoid collisions.</a:t>
            </a:r>
          </a:p>
          <a:p>
            <a:pPr marL="285750" indent="-285750">
              <a:lnSpc>
                <a:spcPct val="90000"/>
              </a:lnSpc>
              <a:spcBef>
                <a:spcPts val="1000"/>
              </a:spcBef>
              <a:buSzPts val="1000"/>
              <a:buFont typeface="Arial" panose="020B0604020202020204" pitchFamily="34" charset="0"/>
              <a:buChar char="•"/>
              <a:tabLst>
                <a:tab pos="457200" algn="l"/>
              </a:tabLst>
            </a:pPr>
            <a:r>
              <a:rPr lang="en-US" sz="2000" kern="100">
                <a:latin typeface="Source Sans Pro"/>
                <a:ea typeface="Source Sans Pro"/>
                <a:cs typeface="Times New Roman"/>
              </a:rPr>
              <a:t>Enable real-time monitoring of AGVs through cloud-connected data streams.</a:t>
            </a:r>
          </a:p>
          <a:p>
            <a:pPr marL="285750" indent="-285750">
              <a:lnSpc>
                <a:spcPct val="90000"/>
              </a:lnSpc>
              <a:spcBef>
                <a:spcPts val="1000"/>
              </a:spcBef>
              <a:buSzPts val="1000"/>
              <a:buFont typeface="Arial" panose="020B0604020202020204" pitchFamily="34" charset="0"/>
              <a:buChar char="•"/>
              <a:tabLst>
                <a:tab pos="457200" algn="l"/>
              </a:tabLst>
            </a:pPr>
            <a:r>
              <a:rPr lang="en-US" sz="2000" kern="100">
                <a:latin typeface="Source Sans Pro"/>
                <a:ea typeface="Source Sans Pro"/>
                <a:cs typeface="Times New Roman"/>
              </a:rPr>
              <a:t>Predict AGV traffic and congestion patterns using </a:t>
            </a:r>
            <a:r>
              <a:rPr lang="en-US" sz="2000" kern="100" err="1">
                <a:latin typeface="Source Sans Pro"/>
                <a:ea typeface="Source Sans Pro"/>
                <a:cs typeface="Times New Roman"/>
              </a:rPr>
              <a:t>XGBoost</a:t>
            </a:r>
            <a:r>
              <a:rPr lang="en-US" sz="2000" kern="100">
                <a:latin typeface="Source Sans Pro"/>
                <a:ea typeface="Source Sans Pro"/>
                <a:cs typeface="Times New Roman"/>
              </a:rPr>
              <a:t> Algorithm.</a:t>
            </a:r>
          </a:p>
          <a:p>
            <a:pPr marL="285750" indent="-285750">
              <a:lnSpc>
                <a:spcPct val="90000"/>
              </a:lnSpc>
              <a:spcBef>
                <a:spcPts val="1000"/>
              </a:spcBef>
              <a:buSzPts val="1000"/>
              <a:buFont typeface="Arial" panose="020B0604020202020204" pitchFamily="34" charset="0"/>
              <a:buChar char="•"/>
              <a:tabLst>
                <a:tab pos="457200" algn="l"/>
              </a:tabLst>
            </a:pPr>
            <a:r>
              <a:rPr lang="en-US" sz="2000" kern="100">
                <a:latin typeface="Aptos"/>
                <a:ea typeface="Source Sans Pro"/>
                <a:cs typeface="Times New Roman"/>
              </a:rPr>
              <a:t>Use data analytics and visualizations to identify inefficiencies, collision risks, and high-traffic zones.</a:t>
            </a:r>
          </a:p>
          <a:p>
            <a:pPr marL="285750" indent="-285750">
              <a:lnSpc>
                <a:spcPct val="90000"/>
              </a:lnSpc>
              <a:spcBef>
                <a:spcPts val="1000"/>
              </a:spcBef>
              <a:buSzPts val="1000"/>
              <a:buFont typeface="Arial" panose="020B0604020202020204" pitchFamily="34" charset="0"/>
              <a:buChar char="•"/>
              <a:tabLst>
                <a:tab pos="457200" algn="l"/>
              </a:tabLst>
            </a:pPr>
            <a:r>
              <a:rPr lang="en-US" sz="2000" kern="100">
                <a:latin typeface="Aptos"/>
                <a:ea typeface="Source Sans Pro"/>
                <a:cs typeface="Times New Roman"/>
              </a:rPr>
              <a:t>Create a modular, sensor-integrated system that can be scaled across multiple AGVs or factories.</a:t>
            </a:r>
          </a:p>
          <a:p>
            <a:pPr marL="285750" indent="-285750">
              <a:lnSpc>
                <a:spcPct val="90000"/>
              </a:lnSpc>
              <a:spcBef>
                <a:spcPts val="1000"/>
              </a:spcBef>
              <a:buSzPts val="1000"/>
              <a:buFont typeface="Arial" panose="020B0604020202020204" pitchFamily="34" charset="0"/>
              <a:buChar char="•"/>
              <a:tabLst>
                <a:tab pos="457200" algn="l"/>
              </a:tabLst>
            </a:pPr>
            <a:endParaRPr lang="en-US" sz="2800" kern="100">
              <a:latin typeface="Aptos"/>
              <a:ea typeface="Source Sans Pro"/>
              <a:cs typeface="Times New Roman"/>
            </a:endParaRPr>
          </a:p>
          <a:p>
            <a:pPr marL="342900" indent="-342900">
              <a:lnSpc>
                <a:spcPct val="114999"/>
              </a:lnSpc>
              <a:spcAft>
                <a:spcPts val="800"/>
              </a:spcAft>
              <a:buSzPts val="1000"/>
              <a:buFont typeface="Arial" panose="020B0604020202020204" pitchFamily="34" charset="0"/>
              <a:buChar char="•"/>
              <a:tabLst>
                <a:tab pos="457200" algn="l"/>
              </a:tabLst>
            </a:pPr>
            <a:endParaRPr lang="en-US" sz="2000" kern="100">
              <a:latin typeface="Source Sans Pro"/>
              <a:ea typeface="Source Sans Pro"/>
              <a:cs typeface="Times New Roman"/>
            </a:endParaRPr>
          </a:p>
        </p:txBody>
      </p:sp>
      <p:sp>
        <p:nvSpPr>
          <p:cNvPr id="8" name="Arrow: Right 7">
            <a:extLst>
              <a:ext uri="{FF2B5EF4-FFF2-40B4-BE49-F238E27FC236}">
                <a16:creationId xmlns:a16="http://schemas.microsoft.com/office/drawing/2014/main" id="{DB80B388-2D05-9A5A-4E80-383A7733DDA3}"/>
              </a:ext>
            </a:extLst>
          </p:cNvPr>
          <p:cNvSpPr/>
          <p:nvPr/>
        </p:nvSpPr>
        <p:spPr>
          <a:xfrm>
            <a:off x="0" y="0"/>
            <a:ext cx="5718875"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bg1"/>
                </a:solidFill>
                <a:latin typeface="Source Sans Pro"/>
                <a:ea typeface="Source Sans Pro"/>
                <a:cs typeface="Times New Roman"/>
              </a:rPr>
              <a:t>Objectives</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6535AC48-D787-028E-5349-E6F385193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Tree>
    <p:extLst>
      <p:ext uri="{BB962C8B-B14F-4D97-AF65-F5344CB8AC3E}">
        <p14:creationId xmlns:p14="http://schemas.microsoft.com/office/powerpoint/2010/main" val="441846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3774B1-9327-CE28-F1F6-15A53719D997}"/>
              </a:ext>
            </a:extLst>
          </p:cNvPr>
          <p:cNvSpPr txBox="1"/>
          <p:nvPr/>
        </p:nvSpPr>
        <p:spPr>
          <a:xfrm>
            <a:off x="895027" y="1684113"/>
            <a:ext cx="10761264" cy="4533421"/>
          </a:xfrm>
          <a:prstGeom prst="rect">
            <a:avLst/>
          </a:prstGeom>
          <a:noFill/>
        </p:spPr>
        <p:txBody>
          <a:bodyPr wrap="square">
            <a:spAutoFit/>
          </a:bodyPr>
          <a:lstStyle/>
          <a:p>
            <a:pPr marR="0" lvl="0">
              <a:lnSpc>
                <a:spcPct val="115000"/>
              </a:lnSpc>
              <a:spcAft>
                <a:spcPts val="800"/>
              </a:spcAft>
              <a:buSzPts val="1000"/>
              <a:tabLst>
                <a:tab pos="457200" algn="l"/>
              </a:tabLst>
            </a:pPr>
            <a:r>
              <a:rPr lang="en-IN" sz="2000" b="1"/>
              <a:t>Sensor-Driven AGV Navigation:</a:t>
            </a:r>
          </a:p>
          <a:p>
            <a:pPr marL="342900" marR="0" lvl="0" indent="-342900">
              <a:lnSpc>
                <a:spcPct val="115000"/>
              </a:lnSpc>
              <a:spcAft>
                <a:spcPts val="800"/>
              </a:spcAft>
              <a:buSzPts val="1000"/>
              <a:buFont typeface="Arial" panose="020B0604020202020204" pitchFamily="34" charset="0"/>
              <a:buChar char="•"/>
              <a:tabLst>
                <a:tab pos="457200" algn="l"/>
              </a:tabLst>
            </a:pPr>
            <a:r>
              <a:rPr lang="en-US" sz="2000"/>
              <a:t>Use ultrasonic, IR, and PIR sensors to detect obstacles and motion</a:t>
            </a:r>
          </a:p>
          <a:p>
            <a:pPr marL="342900" marR="0" lvl="0" indent="-342900">
              <a:lnSpc>
                <a:spcPct val="115000"/>
              </a:lnSpc>
              <a:spcAft>
                <a:spcPts val="800"/>
              </a:spcAft>
              <a:buSzPts val="1000"/>
              <a:buFont typeface="Arial" panose="020B0604020202020204" pitchFamily="34" charset="0"/>
              <a:buChar char="•"/>
              <a:tabLst>
                <a:tab pos="457200" algn="l"/>
              </a:tabLst>
            </a:pPr>
            <a:r>
              <a:rPr lang="en-US" sz="2000"/>
              <a:t>Continuously monitor proximity, movement, and environmental conditions</a:t>
            </a:r>
          </a:p>
          <a:p>
            <a:pPr marR="0" lvl="0">
              <a:lnSpc>
                <a:spcPct val="115000"/>
              </a:lnSpc>
              <a:spcAft>
                <a:spcPts val="800"/>
              </a:spcAft>
              <a:buSzPts val="1000"/>
              <a:tabLst>
                <a:tab pos="457200" algn="l"/>
              </a:tabLst>
            </a:pPr>
            <a:r>
              <a:rPr lang="en-US" sz="2000" b="1"/>
              <a:t>Real-Time Data Upload &amp; Cloud Logging:</a:t>
            </a:r>
          </a:p>
          <a:p>
            <a:pPr marL="342900" marR="0" lvl="0" indent="-342900">
              <a:lnSpc>
                <a:spcPct val="115000"/>
              </a:lnSpc>
              <a:spcAft>
                <a:spcPts val="800"/>
              </a:spcAft>
              <a:buSzPts val="1000"/>
              <a:buFont typeface="Arial" panose="020B0604020202020204" pitchFamily="34" charset="0"/>
              <a:buChar char="•"/>
              <a:tabLst>
                <a:tab pos="457200" algn="l"/>
              </a:tabLst>
            </a:pPr>
            <a:r>
              <a:rPr lang="en-US" sz="2000"/>
              <a:t>Push all sensor readings to the cloud via </a:t>
            </a:r>
            <a:r>
              <a:rPr lang="en-US" sz="2000" err="1"/>
              <a:t>ThingSpeak</a:t>
            </a:r>
            <a:endParaRPr lang="en-US" sz="2000"/>
          </a:p>
          <a:p>
            <a:pPr marL="342900" marR="0" lvl="0" indent="-342900">
              <a:lnSpc>
                <a:spcPct val="115000"/>
              </a:lnSpc>
              <a:spcAft>
                <a:spcPts val="800"/>
              </a:spcAft>
              <a:buSzPts val="1000"/>
              <a:buFont typeface="Arial" panose="020B0604020202020204" pitchFamily="34" charset="0"/>
              <a:buChar char="•"/>
              <a:tabLst>
                <a:tab pos="457200" algn="l"/>
              </a:tabLst>
            </a:pPr>
            <a:r>
              <a:rPr lang="en-US" sz="2000"/>
              <a:t>Export as time-series datasets for analysis and learning</a:t>
            </a:r>
          </a:p>
          <a:p>
            <a:pPr marR="0" lvl="0">
              <a:lnSpc>
                <a:spcPct val="115000"/>
              </a:lnSpc>
              <a:spcAft>
                <a:spcPts val="800"/>
              </a:spcAft>
              <a:buSzPts val="1000"/>
              <a:tabLst>
                <a:tab pos="457200" algn="l"/>
              </a:tabLst>
            </a:pPr>
            <a:r>
              <a:rPr lang="en-IN" sz="2000" b="1"/>
              <a:t>Machine Learning-Based Decision Making:</a:t>
            </a:r>
          </a:p>
          <a:p>
            <a:pPr marL="342900" marR="0" lvl="0" indent="-342900">
              <a:lnSpc>
                <a:spcPct val="115000"/>
              </a:lnSpc>
              <a:spcAft>
                <a:spcPts val="800"/>
              </a:spcAft>
              <a:buSzPts val="1000"/>
              <a:buFont typeface="Arial" panose="020B0604020202020204" pitchFamily="34" charset="0"/>
              <a:buChar char="•"/>
              <a:tabLst>
                <a:tab pos="457200" algn="l"/>
              </a:tabLst>
            </a:pPr>
            <a:r>
              <a:rPr lang="en-US" sz="2000"/>
              <a:t>Train an </a:t>
            </a:r>
            <a:r>
              <a:rPr lang="en-US" sz="2000" err="1"/>
              <a:t>XGBoost</a:t>
            </a:r>
            <a:r>
              <a:rPr lang="en-US" sz="2000"/>
              <a:t> classifier using labeled sensor data</a:t>
            </a:r>
          </a:p>
          <a:p>
            <a:pPr marL="342900" marR="0" lvl="0" indent="-342900">
              <a:lnSpc>
                <a:spcPct val="115000"/>
              </a:lnSpc>
              <a:spcAft>
                <a:spcPts val="800"/>
              </a:spcAft>
              <a:buSzPts val="1000"/>
              <a:buFont typeface="Arial" panose="020B0604020202020204" pitchFamily="34" charset="0"/>
              <a:buChar char="•"/>
              <a:tabLst>
                <a:tab pos="457200" algn="l"/>
              </a:tabLst>
            </a:pPr>
            <a:r>
              <a:rPr lang="en-IN" sz="2000"/>
              <a:t>Predict navigation actions: stop, slow and turn</a:t>
            </a:r>
          </a:p>
          <a:p>
            <a:pPr marL="342900" marR="0" lvl="0" indent="-342900">
              <a:lnSpc>
                <a:spcPct val="115000"/>
              </a:lnSpc>
              <a:spcAft>
                <a:spcPts val="800"/>
              </a:spcAft>
              <a:buSzPts val="1000"/>
              <a:buFont typeface="Arial" panose="020B0604020202020204" pitchFamily="34" charset="0"/>
              <a:buChar char="•"/>
              <a:tabLst>
                <a:tab pos="457200" algn="l"/>
              </a:tabLst>
            </a:pPr>
            <a:r>
              <a:rPr lang="en-US" sz="2000"/>
              <a:t>Use synthetic + real data to improve model robustness</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29CA1F92-8950-5787-0449-7A409005BF77}"/>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Proposed Solution</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F800E4AA-61EE-1810-524F-17E725087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Tree>
    <p:extLst>
      <p:ext uri="{BB962C8B-B14F-4D97-AF65-F5344CB8AC3E}">
        <p14:creationId xmlns:p14="http://schemas.microsoft.com/office/powerpoint/2010/main" val="3842441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71FB4-987A-5058-1C43-E00919CC6B2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BAFA378-502B-814F-CB81-6D8AF6D79988}"/>
              </a:ext>
            </a:extLst>
          </p:cNvPr>
          <p:cNvSpPr txBox="1"/>
          <p:nvPr/>
        </p:nvSpPr>
        <p:spPr>
          <a:xfrm>
            <a:off x="895027" y="1684113"/>
            <a:ext cx="10761264" cy="3620350"/>
          </a:xfrm>
          <a:prstGeom prst="rect">
            <a:avLst/>
          </a:prstGeom>
          <a:noFill/>
        </p:spPr>
        <p:txBody>
          <a:bodyPr wrap="square">
            <a:spAutoFit/>
          </a:bodyPr>
          <a:lstStyle/>
          <a:p>
            <a:pPr marR="0" lvl="0">
              <a:lnSpc>
                <a:spcPct val="115000"/>
              </a:lnSpc>
              <a:spcAft>
                <a:spcPts val="800"/>
              </a:spcAft>
              <a:buSzPts val="1000"/>
              <a:tabLst>
                <a:tab pos="457200" algn="l"/>
              </a:tabLst>
            </a:pPr>
            <a:r>
              <a:rPr lang="en-IN" sz="2000" b="1"/>
              <a:t>Time-Series Forecasting for Safety:</a:t>
            </a:r>
          </a:p>
          <a:p>
            <a:pPr marL="342900" marR="0" lvl="0" indent="-342900">
              <a:lnSpc>
                <a:spcPct val="115000"/>
              </a:lnSpc>
              <a:spcAft>
                <a:spcPts val="800"/>
              </a:spcAft>
              <a:buSzPts val="1000"/>
              <a:buFont typeface="Arial" panose="020B0604020202020204" pitchFamily="34" charset="0"/>
              <a:buChar char="•"/>
              <a:tabLst>
                <a:tab pos="457200" algn="l"/>
              </a:tabLst>
            </a:pPr>
            <a:r>
              <a:rPr lang="en-US" sz="2000"/>
              <a:t>Forecast upcoming actions or risky patterns using future sensor readings</a:t>
            </a:r>
          </a:p>
          <a:p>
            <a:pPr marL="342900" marR="0" lvl="0" indent="-342900">
              <a:lnSpc>
                <a:spcPct val="115000"/>
              </a:lnSpc>
              <a:spcAft>
                <a:spcPts val="800"/>
              </a:spcAft>
              <a:buSzPts val="1000"/>
              <a:buFont typeface="Arial" panose="020B0604020202020204" pitchFamily="34" charset="0"/>
              <a:buChar char="•"/>
              <a:tabLst>
                <a:tab pos="457200" algn="l"/>
              </a:tabLst>
            </a:pPr>
            <a:r>
              <a:rPr lang="en-US" sz="2000"/>
              <a:t>Enable proactive decisions before collisions occur</a:t>
            </a:r>
          </a:p>
          <a:p>
            <a:pPr marR="0" lvl="0">
              <a:lnSpc>
                <a:spcPct val="115000"/>
              </a:lnSpc>
              <a:spcAft>
                <a:spcPts val="800"/>
              </a:spcAft>
              <a:buSzPts val="1000"/>
              <a:tabLst>
                <a:tab pos="457200" algn="l"/>
              </a:tabLst>
            </a:pPr>
            <a:r>
              <a:rPr lang="en-US" sz="2000" b="1"/>
              <a:t>Visual Insights with Power BI:</a:t>
            </a:r>
          </a:p>
          <a:p>
            <a:pPr marL="342900" marR="0" lvl="0" indent="-342900">
              <a:lnSpc>
                <a:spcPct val="115000"/>
              </a:lnSpc>
              <a:spcAft>
                <a:spcPts val="800"/>
              </a:spcAft>
              <a:buSzPts val="1000"/>
              <a:buFont typeface="Arial" panose="020B0604020202020204" pitchFamily="34" charset="0"/>
              <a:buChar char="•"/>
              <a:tabLst>
                <a:tab pos="457200" algn="l"/>
              </a:tabLst>
            </a:pPr>
            <a:r>
              <a:rPr lang="en-IN" sz="2000"/>
              <a:t>Create dashboards to visualize:</a:t>
            </a:r>
          </a:p>
          <a:p>
            <a:pPr marL="1257300" lvl="2" indent="-342900">
              <a:lnSpc>
                <a:spcPct val="115000"/>
              </a:lnSpc>
              <a:spcAft>
                <a:spcPts val="800"/>
              </a:spcAft>
              <a:buSzPts val="1000"/>
              <a:buFont typeface="Arial" panose="020B0604020202020204" pitchFamily="34" charset="0"/>
              <a:buChar char="•"/>
              <a:tabLst>
                <a:tab pos="457200" algn="l"/>
              </a:tabLst>
            </a:pPr>
            <a:r>
              <a:rPr lang="en-IN" sz="2000"/>
              <a:t>High-risk zones</a:t>
            </a:r>
          </a:p>
          <a:p>
            <a:pPr marL="1257300" lvl="2" indent="-342900">
              <a:lnSpc>
                <a:spcPct val="115000"/>
              </a:lnSpc>
              <a:spcAft>
                <a:spcPts val="800"/>
              </a:spcAft>
              <a:buSzPts val="1000"/>
              <a:buFont typeface="Arial" panose="020B0604020202020204" pitchFamily="34" charset="0"/>
              <a:buChar char="•"/>
              <a:tabLst>
                <a:tab pos="457200" algn="l"/>
              </a:tabLst>
            </a:pPr>
            <a:r>
              <a:rPr lang="en-IN" sz="2000"/>
              <a:t>Hour-wise </a:t>
            </a:r>
            <a:r>
              <a:rPr lang="en-IN" sz="2000" err="1"/>
              <a:t>behavior</a:t>
            </a:r>
            <a:r>
              <a:rPr lang="en-IN" sz="2000"/>
              <a:t> patterns</a:t>
            </a:r>
          </a:p>
          <a:p>
            <a:pPr marL="1257300" lvl="2" indent="-342900">
              <a:lnSpc>
                <a:spcPct val="115000"/>
              </a:lnSpc>
              <a:spcAft>
                <a:spcPts val="800"/>
              </a:spcAft>
              <a:buSzPts val="1000"/>
              <a:buFont typeface="Arial" panose="020B0604020202020204" pitchFamily="34" charset="0"/>
              <a:buChar char="•"/>
              <a:tabLst>
                <a:tab pos="457200" algn="l"/>
              </a:tabLst>
            </a:pPr>
            <a:r>
              <a:rPr lang="en-US" sz="2000"/>
              <a:t>Path efficiency and speed trends</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697B70FF-7E56-8E8E-AA04-7CBC7D3728FA}"/>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Proposed Solution</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6E9BF38A-BA58-84E5-6290-D9317D045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Tree>
    <p:extLst>
      <p:ext uri="{BB962C8B-B14F-4D97-AF65-F5344CB8AC3E}">
        <p14:creationId xmlns:p14="http://schemas.microsoft.com/office/powerpoint/2010/main" val="3502897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AAC21E-32A7-BC49-4694-B54706C9BD1A}"/>
              </a:ext>
            </a:extLst>
          </p:cNvPr>
          <p:cNvSpPr txBox="1"/>
          <p:nvPr/>
        </p:nvSpPr>
        <p:spPr>
          <a:xfrm>
            <a:off x="740043" y="1516536"/>
            <a:ext cx="7350072" cy="2922723"/>
          </a:xfrm>
          <a:prstGeom prst="rect">
            <a:avLst/>
          </a:prstGeom>
          <a:noFill/>
        </p:spPr>
        <p:txBody>
          <a:bodyPr wrap="square">
            <a:spAutoFit/>
          </a:bodyPr>
          <a:lstStyle/>
          <a:p>
            <a:pPr marR="0" lvl="0">
              <a:lnSpc>
                <a:spcPct val="115000"/>
              </a:lnSpc>
              <a:spcAft>
                <a:spcPts val="800"/>
              </a:spcAft>
              <a:buSzPts val="1000"/>
              <a:tabLst>
                <a:tab pos="457200" algn="l"/>
              </a:tabLst>
            </a:pPr>
            <a:r>
              <a:rPr lang="en-US" sz="2000" b="1" kern="100">
                <a:effectLst/>
                <a:latin typeface="Source Sans Pro" panose="020B0503030403020204" pitchFamily="34" charset="0"/>
                <a:ea typeface="Source Sans Pro" panose="020B0503030403020204" pitchFamily="34" charset="0"/>
                <a:cs typeface="Times New Roman" panose="02020603050405020304" pitchFamily="18" charset="0"/>
              </a:rPr>
              <a:t>Hardware: </a:t>
            </a:r>
            <a:r>
              <a:rPr lang="en-US" sz="2000">
                <a:latin typeface="Source Sans Pro" panose="020B0503030403020204" pitchFamily="34" charset="0"/>
                <a:ea typeface="Source Sans Pro" panose="020B0503030403020204" pitchFamily="34" charset="0"/>
              </a:rPr>
              <a:t>Raspberry Pi Pico W, Ultrasonic Sensor, Infrared Sensor, PIR Sensor</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a:p>
            <a:pPr>
              <a:lnSpc>
                <a:spcPct val="115000"/>
              </a:lnSpc>
              <a:spcAft>
                <a:spcPts val="800"/>
              </a:spcAft>
              <a:buSzPts val="1000"/>
              <a:tabLst>
                <a:tab pos="457200" algn="l"/>
              </a:tabLst>
            </a:pPr>
            <a:r>
              <a:rPr lang="en-US" sz="2000" b="1" kern="100">
                <a:effectLst/>
                <a:latin typeface="Source Sans Pro" panose="020B0503030403020204" pitchFamily="34" charset="0"/>
                <a:ea typeface="Source Sans Pro" panose="020B0503030403020204" pitchFamily="34" charset="0"/>
                <a:cs typeface="Times New Roman" panose="02020603050405020304" pitchFamily="18" charset="0"/>
              </a:rPr>
              <a:t>Software &amp; Tools:</a:t>
            </a: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 </a:t>
            </a:r>
            <a:r>
              <a:rPr lang="en-US" sz="2000">
                <a:latin typeface="Source Sans Pro" panose="020B0503030403020204" pitchFamily="34" charset="0"/>
                <a:ea typeface="Source Sans Pro" panose="020B0503030403020204" pitchFamily="34" charset="0"/>
              </a:rPr>
              <a:t>Thonny IDE, </a:t>
            </a:r>
            <a:r>
              <a:rPr lang="en-US" sz="2000" err="1">
                <a:latin typeface="Source Sans Pro" panose="020B0503030403020204" pitchFamily="34" charset="0"/>
                <a:ea typeface="Source Sans Pro" panose="020B0503030403020204" pitchFamily="34" charset="0"/>
              </a:rPr>
              <a:t>ThingSpeak</a:t>
            </a:r>
            <a:r>
              <a:rPr lang="en-US" sz="2000">
                <a:latin typeface="Source Sans Pro" panose="020B0503030403020204" pitchFamily="34" charset="0"/>
                <a:ea typeface="Source Sans Pro" panose="020B0503030403020204" pitchFamily="34" charset="0"/>
              </a:rPr>
              <a:t>, </a:t>
            </a:r>
            <a:r>
              <a:rPr lang="en-US" sz="2000" err="1">
                <a:latin typeface="Source Sans Pro" panose="020B0503030403020204" pitchFamily="34" charset="0"/>
                <a:ea typeface="Source Sans Pro" panose="020B0503030403020204" pitchFamily="34" charset="0"/>
              </a:rPr>
              <a:t>Wokwi</a:t>
            </a:r>
            <a:r>
              <a:rPr lang="en-US" sz="2000">
                <a:latin typeface="Source Sans Pro" panose="020B0503030403020204" pitchFamily="34" charset="0"/>
                <a:ea typeface="Source Sans Pro" panose="020B0503030403020204" pitchFamily="34" charset="0"/>
              </a:rPr>
              <a:t>, MS Excel​</a:t>
            </a: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a:p>
            <a:pPr fontAlgn="base"/>
            <a:r>
              <a:rPr lang="en-US" sz="2000" b="1" kern="100">
                <a:effectLst/>
                <a:latin typeface="Source Sans Pro" panose="020B0503030403020204" pitchFamily="34" charset="0"/>
                <a:ea typeface="Source Sans Pro" panose="020B0503030403020204" pitchFamily="34" charset="0"/>
                <a:cs typeface="Times New Roman" panose="02020603050405020304" pitchFamily="18" charset="0"/>
              </a:rPr>
              <a:t>Datasets/ML Models Used:</a:t>
            </a:r>
            <a:r>
              <a:rPr lang="en-US" sz="2000" kern="100">
                <a:effectLst/>
                <a:latin typeface="Source Sans Pro" panose="020B0503030403020204" pitchFamily="34" charset="0"/>
                <a:ea typeface="Source Sans Pro" panose="020B0503030403020204" pitchFamily="34" charset="0"/>
                <a:cs typeface="Times New Roman" panose="02020603050405020304" pitchFamily="18" charset="0"/>
              </a:rPr>
              <a:t> </a:t>
            </a:r>
          </a:p>
          <a:p>
            <a:pPr lvl="1" fontAlgn="base"/>
            <a:r>
              <a:rPr lang="en-US" sz="2000">
                <a:latin typeface="Source Sans Pro" panose="020B0503030403020204" pitchFamily="34" charset="0"/>
                <a:ea typeface="Source Sans Pro" panose="020B0503030403020204" pitchFamily="34" charset="0"/>
              </a:rPr>
              <a:t>- Source: </a:t>
            </a:r>
            <a:r>
              <a:rPr lang="en-US" sz="2000" err="1">
                <a:latin typeface="Source Sans Pro" panose="020B0503030403020204" pitchFamily="34" charset="0"/>
                <a:ea typeface="Source Sans Pro" panose="020B0503030403020204" pitchFamily="34" charset="0"/>
              </a:rPr>
              <a:t>ThingSpeak</a:t>
            </a:r>
            <a:r>
              <a:rPr lang="en-US" sz="2000">
                <a:latin typeface="Source Sans Pro" panose="020B0503030403020204" pitchFamily="34" charset="0"/>
                <a:ea typeface="Source Sans Pro" panose="020B0503030403020204" pitchFamily="34" charset="0"/>
              </a:rPr>
              <a:t> Cloud​</a:t>
            </a:r>
          </a:p>
          <a:p>
            <a:pPr lvl="1" fontAlgn="base"/>
            <a:r>
              <a:rPr lang="en-US" sz="2000">
                <a:latin typeface="Source Sans Pro" panose="020B0503030403020204" pitchFamily="34" charset="0"/>
                <a:ea typeface="Source Sans Pro" panose="020B0503030403020204" pitchFamily="34" charset="0"/>
              </a:rPr>
              <a:t>- Type: CSV file​</a:t>
            </a:r>
          </a:p>
          <a:p>
            <a:pPr lvl="1" fontAlgn="base"/>
            <a:r>
              <a:rPr lang="en-US" sz="2000">
                <a:latin typeface="Source Sans Pro" panose="020B0503030403020204" pitchFamily="34" charset="0"/>
                <a:ea typeface="Source Sans Pro" panose="020B0503030403020204" pitchFamily="34" charset="0"/>
              </a:rPr>
              <a:t>- Size:  976 KB (train)</a:t>
            </a:r>
          </a:p>
          <a:p>
            <a:pPr marL="342900" marR="0" lvl="0" indent="-342900">
              <a:lnSpc>
                <a:spcPct val="115000"/>
              </a:lnSpc>
              <a:spcAft>
                <a:spcPts val="800"/>
              </a:spcAft>
              <a:buSzPts val="1000"/>
              <a:buFont typeface="Symbol" panose="05050102010706020507" pitchFamily="18" charset="2"/>
              <a:buChar char=""/>
              <a:tabLst>
                <a:tab pos="457200" algn="l"/>
              </a:tabLst>
            </a:pPr>
            <a:endParaRPr lang="en-US" sz="20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3EB762A1-872B-873F-16A1-F1B6E1432264}"/>
              </a:ext>
            </a:extLst>
          </p:cNvPr>
          <p:cNvSpPr/>
          <p:nvPr/>
        </p:nvSpPr>
        <p:spPr>
          <a:xfrm>
            <a:off x="0" y="0"/>
            <a:ext cx="4912963"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Resources Utilized</a:t>
            </a:r>
            <a:endParaRPr lang="en-US" sz="2400">
              <a:solidFill>
                <a:schemeClr val="bg1"/>
              </a:solidFill>
              <a:latin typeface="Source Sans Pro" panose="020B0503030403020204" pitchFamily="34" charset="0"/>
              <a:ea typeface="Source Sans Pro" panose="020B0503030403020204" pitchFamily="34" charset="0"/>
            </a:endParaRPr>
          </a:p>
        </p:txBody>
      </p:sp>
      <p:pic>
        <p:nvPicPr>
          <p:cNvPr id="9" name="Picture 8" descr="A green square with a square on it&#10;&#10;AI-generated content may be incorrect.">
            <a:extLst>
              <a:ext uri="{FF2B5EF4-FFF2-40B4-BE49-F238E27FC236}">
                <a16:creationId xmlns:a16="http://schemas.microsoft.com/office/drawing/2014/main" id="{56E6D37A-9AA7-0296-81B8-4DC5F4593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Tree>
    <p:extLst>
      <p:ext uri="{BB962C8B-B14F-4D97-AF65-F5344CB8AC3E}">
        <p14:creationId xmlns:p14="http://schemas.microsoft.com/office/powerpoint/2010/main" val="95189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020D0-74AD-AC2E-12EB-1986600C4AE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DC1D0F3-7148-7AB9-6410-7E321E681A48}"/>
              </a:ext>
            </a:extLst>
          </p:cNvPr>
          <p:cNvSpPr txBox="1"/>
          <p:nvPr/>
        </p:nvSpPr>
        <p:spPr>
          <a:xfrm>
            <a:off x="440164" y="1020801"/>
            <a:ext cx="10921102" cy="6149247"/>
          </a:xfrm>
          <a:prstGeom prst="rect">
            <a:avLst/>
          </a:prstGeom>
          <a:noFill/>
        </p:spPr>
        <p:txBody>
          <a:bodyPr wrap="square" lIns="91440" tIns="45720" rIns="91440" bIns="45720" anchor="t">
            <a:spAutoFit/>
          </a:bodyPr>
          <a:lstStyle/>
          <a:p>
            <a:pPr marL="342900" indent="-342900">
              <a:lnSpc>
                <a:spcPct val="115000"/>
              </a:lnSpc>
              <a:spcAft>
                <a:spcPts val="800"/>
              </a:spcAft>
              <a:buSzPts val="1000"/>
              <a:buFont typeface="Symbol" panose="05050102010706020507" pitchFamily="18" charset="2"/>
              <a:buChar char=""/>
              <a:tabLst>
                <a:tab pos="457200" algn="l"/>
              </a:tabLst>
            </a:pPr>
            <a:r>
              <a:rPr lang="en-US" sz="2000" kern="100">
                <a:latin typeface="Calibri"/>
                <a:ea typeface="Source Sans Pro"/>
                <a:cs typeface="Times New Roman"/>
              </a:rPr>
              <a:t>Assume there is an automobile industry like Tata motors.</a:t>
            </a:r>
            <a:endParaRPr lang="en-US" sz="2000">
              <a:latin typeface="Calibri"/>
              <a:ea typeface="+mn-lt"/>
              <a:cs typeface="+mn-lt"/>
            </a:endParaRPr>
          </a:p>
          <a:p>
            <a:pPr marL="342900" indent="-342900">
              <a:lnSpc>
                <a:spcPct val="114999"/>
              </a:lnSpc>
              <a:spcAft>
                <a:spcPts val="800"/>
              </a:spcAft>
              <a:buSzPts val="1000"/>
              <a:buFont typeface="Symbol" panose="05050102010706020507" pitchFamily="18" charset="2"/>
              <a:buChar char=""/>
              <a:tabLst>
                <a:tab pos="457200" algn="l"/>
              </a:tabLst>
            </a:pPr>
            <a:r>
              <a:rPr lang="en-US" sz="2000" kern="100">
                <a:latin typeface="Calibri"/>
                <a:ea typeface="+mn-lt"/>
                <a:cs typeface="+mn-lt"/>
              </a:rPr>
              <a:t>A Tugger AGV is like a robotic train engine — often moving between warehouses, production lines, and storage zones.</a:t>
            </a:r>
            <a:endParaRPr lang="en-US" sz="2000" kern="100">
              <a:latin typeface="Calibri"/>
              <a:ea typeface="Calibri"/>
              <a:cs typeface="Calibri"/>
            </a:endParaRPr>
          </a:p>
          <a:p>
            <a:pPr marL="342900" indent="-342900">
              <a:lnSpc>
                <a:spcPct val="114999"/>
              </a:lnSpc>
              <a:spcAft>
                <a:spcPts val="800"/>
              </a:spcAft>
              <a:buSzPts val="1000"/>
              <a:buFont typeface="Symbol" panose="05050102010706020507" pitchFamily="18" charset="2"/>
              <a:buChar char=""/>
              <a:tabLst>
                <a:tab pos="457200" algn="l"/>
              </a:tabLst>
            </a:pPr>
            <a:r>
              <a:rPr lang="en-US" sz="2000">
                <a:latin typeface="Calibri"/>
                <a:ea typeface="Calibri"/>
                <a:cs typeface="Calibri"/>
              </a:rPr>
              <a:t>Typical Working Areas:</a:t>
            </a:r>
          </a:p>
          <a:p>
            <a:pPr marL="800100" lvl="1" indent="-342900">
              <a:buSzPts val="1000"/>
              <a:buFont typeface="Wingdings" panose="05000000000000000000" pitchFamily="2" charset="2"/>
              <a:buChar char="Ø"/>
              <a:tabLst>
                <a:tab pos="457200" algn="l"/>
              </a:tabLst>
            </a:pPr>
            <a:r>
              <a:rPr lang="en-US" sz="2000" kern="100">
                <a:latin typeface="Calibri"/>
                <a:ea typeface="+mn-lt"/>
                <a:cs typeface="+mn-lt"/>
              </a:rPr>
              <a:t>Warehouse/Storage Zones</a:t>
            </a:r>
            <a:endParaRPr lang="en-US" sz="2000">
              <a:latin typeface="Calibri"/>
              <a:ea typeface="+mn-lt"/>
              <a:cs typeface="+mn-lt"/>
            </a:endParaRPr>
          </a:p>
          <a:p>
            <a:pPr marL="800100" lvl="1" indent="-342900">
              <a:buSzPts val="1000"/>
              <a:buFont typeface="Wingdings" panose="05000000000000000000" pitchFamily="2" charset="2"/>
              <a:buChar char="Ø"/>
              <a:tabLst>
                <a:tab pos="457200" algn="l"/>
              </a:tabLst>
            </a:pPr>
            <a:r>
              <a:rPr lang="en-US" sz="2000" kern="100">
                <a:latin typeface="Calibri"/>
                <a:ea typeface="+mn-lt"/>
                <a:cs typeface="+mn-lt"/>
              </a:rPr>
              <a:t>In-Plant Logistics Corridors</a:t>
            </a:r>
            <a:endParaRPr lang="en-US" sz="2000">
              <a:latin typeface="Calibri"/>
              <a:ea typeface="+mn-lt"/>
              <a:cs typeface="+mn-lt"/>
            </a:endParaRPr>
          </a:p>
          <a:p>
            <a:pPr marL="800100" lvl="1" indent="-342900">
              <a:buSzPts val="1000"/>
              <a:buFont typeface="Wingdings" panose="05000000000000000000" pitchFamily="2" charset="2"/>
              <a:buChar char="Ø"/>
              <a:tabLst>
                <a:tab pos="457200" algn="l"/>
              </a:tabLst>
            </a:pPr>
            <a:r>
              <a:rPr lang="en-US" sz="2000" kern="100">
                <a:latin typeface="Calibri"/>
                <a:ea typeface="+mn-lt"/>
                <a:cs typeface="+mn-lt"/>
              </a:rPr>
              <a:t>Assembly Lines</a:t>
            </a:r>
            <a:endParaRPr lang="en-US" sz="2000">
              <a:latin typeface="Calibri"/>
              <a:ea typeface="+mn-lt"/>
              <a:cs typeface="+mn-lt"/>
            </a:endParaRPr>
          </a:p>
          <a:p>
            <a:pPr marL="800100" lvl="1" indent="-342900">
              <a:buSzPts val="1000"/>
              <a:buFont typeface="Wingdings" panose="05000000000000000000" pitchFamily="2" charset="2"/>
              <a:buChar char="Ø"/>
              <a:tabLst>
                <a:tab pos="457200" algn="l"/>
              </a:tabLst>
            </a:pPr>
            <a:r>
              <a:rPr lang="en-US" sz="2000" kern="100">
                <a:latin typeface="Calibri"/>
                <a:ea typeface="+mn-lt"/>
                <a:cs typeface="+mn-lt"/>
              </a:rPr>
              <a:t>Return Loops</a:t>
            </a:r>
          </a:p>
          <a:p>
            <a:pPr lvl="1">
              <a:buSzPts val="1000"/>
              <a:tabLst>
                <a:tab pos="457200" algn="l"/>
              </a:tabLst>
            </a:pPr>
            <a:endParaRPr lang="en-US" sz="2000" kern="100">
              <a:latin typeface="Calibri"/>
              <a:ea typeface="Calibri"/>
              <a:cs typeface="Calibri"/>
            </a:endParaRPr>
          </a:p>
          <a:p>
            <a:pPr>
              <a:buSzPts val="1000"/>
              <a:buFont typeface="Arial" panose="05050102010706020507" pitchFamily="18" charset="2"/>
              <a:buChar char="•"/>
              <a:tabLst>
                <a:tab pos="457200" algn="l"/>
              </a:tabLst>
            </a:pPr>
            <a:r>
              <a:rPr lang="en-US" sz="2000">
                <a:latin typeface="Calibri"/>
                <a:ea typeface="Calibri"/>
                <a:cs typeface="Calibri"/>
              </a:rPr>
              <a:t>    Example Tugger AGV Workflow in Automotive Plant</a:t>
            </a:r>
            <a:endParaRPr lang="en-US" sz="2000" kern="100">
              <a:latin typeface="Calibri"/>
              <a:ea typeface="Calibri"/>
              <a:cs typeface="Calibri"/>
            </a:endParaRPr>
          </a:p>
          <a:p>
            <a:pPr marL="800100" lvl="1" indent="-342900">
              <a:buSzPts val="1000"/>
              <a:buFont typeface="Wingdings" panose="05000000000000000000" pitchFamily="2" charset="2"/>
              <a:buChar char="Ø"/>
              <a:tabLst>
                <a:tab pos="457200" algn="l"/>
              </a:tabLst>
            </a:pPr>
            <a:r>
              <a:rPr lang="en-US" sz="2000" kern="100">
                <a:latin typeface="Calibri"/>
                <a:ea typeface="+mn-lt"/>
                <a:cs typeface="+mn-lt"/>
              </a:rPr>
              <a:t>Job Assignment: The Tugger AGV is assigned to deliver seat components from storage to Line 2.</a:t>
            </a:r>
            <a:endParaRPr lang="en-US" sz="2000">
              <a:latin typeface="Calibri"/>
              <a:ea typeface="Calibri"/>
              <a:cs typeface="Calibri"/>
            </a:endParaRPr>
          </a:p>
          <a:p>
            <a:pPr marL="800100" lvl="1" indent="-342900">
              <a:buSzPts val="1000"/>
              <a:buFont typeface="Wingdings" panose="05000000000000000000" pitchFamily="2" charset="2"/>
              <a:buChar char="Ø"/>
              <a:tabLst>
                <a:tab pos="457200" algn="l"/>
              </a:tabLst>
            </a:pPr>
            <a:r>
              <a:rPr lang="en-US" sz="2000" kern="100">
                <a:latin typeface="Calibri"/>
                <a:ea typeface="+mn-lt"/>
                <a:cs typeface="+mn-lt"/>
              </a:rPr>
              <a:t>Navigation: Follows magnetic tape path or laser scan to reach Storage Zone A.</a:t>
            </a:r>
            <a:endParaRPr lang="en-US" sz="2000">
              <a:latin typeface="Calibri"/>
              <a:ea typeface="Calibri"/>
              <a:cs typeface="Calibri"/>
            </a:endParaRPr>
          </a:p>
          <a:p>
            <a:pPr marL="800100" lvl="1" indent="-342900">
              <a:buSzPts val="1000"/>
              <a:buFont typeface="Wingdings" panose="05000000000000000000" pitchFamily="2" charset="2"/>
              <a:buChar char="Ø"/>
              <a:tabLst>
                <a:tab pos="457200" algn="l"/>
              </a:tabLst>
            </a:pPr>
            <a:r>
              <a:rPr lang="en-US" sz="2000" kern="100">
                <a:latin typeface="Calibri"/>
                <a:ea typeface="+mn-lt"/>
                <a:cs typeface="+mn-lt"/>
              </a:rPr>
              <a:t>Coupling: Automatically hooks two loaded carts (with seats and armrests).</a:t>
            </a:r>
            <a:endParaRPr lang="en-US" sz="2000">
              <a:latin typeface="Calibri"/>
              <a:ea typeface="Calibri"/>
              <a:cs typeface="Calibri"/>
            </a:endParaRPr>
          </a:p>
          <a:p>
            <a:pPr marL="800100" lvl="1" indent="-342900">
              <a:buSzPts val="1000"/>
              <a:buFont typeface="Wingdings" panose="05000000000000000000" pitchFamily="2" charset="2"/>
              <a:buChar char="Ø"/>
              <a:tabLst>
                <a:tab pos="457200" algn="l"/>
              </a:tabLst>
            </a:pPr>
            <a:r>
              <a:rPr lang="en-US" sz="2000" kern="100">
                <a:latin typeface="Calibri"/>
                <a:ea typeface="+mn-lt"/>
                <a:cs typeface="+mn-lt"/>
              </a:rPr>
              <a:t>Transit: Moves through shared corridor with humans and forklifts, slowing near intersections.</a:t>
            </a:r>
            <a:endParaRPr lang="en-US" sz="2000">
              <a:latin typeface="Calibri"/>
              <a:ea typeface="Calibri"/>
              <a:cs typeface="Calibri"/>
            </a:endParaRPr>
          </a:p>
          <a:p>
            <a:pPr marL="800100" lvl="1" indent="-342900">
              <a:buSzPts val="1000"/>
              <a:buFont typeface="Wingdings" panose="05000000000000000000" pitchFamily="2" charset="2"/>
              <a:buChar char="Ø"/>
              <a:tabLst>
                <a:tab pos="457200" algn="l"/>
              </a:tabLst>
            </a:pPr>
            <a:r>
              <a:rPr lang="en-US" sz="2000" kern="100">
                <a:latin typeface="Calibri"/>
                <a:ea typeface="+mn-lt"/>
                <a:cs typeface="+mn-lt"/>
              </a:rPr>
              <a:t>Delivery: Stops precisely at Line 2, detaches carts, confirms via RFID scan.</a:t>
            </a:r>
            <a:endParaRPr lang="en-US" sz="2000">
              <a:latin typeface="Calibri"/>
              <a:ea typeface="Calibri"/>
              <a:cs typeface="Calibri"/>
            </a:endParaRPr>
          </a:p>
          <a:p>
            <a:pPr marL="800100" lvl="1" indent="-342900">
              <a:buSzPts val="1000"/>
              <a:buFont typeface="Wingdings" panose="05000000000000000000" pitchFamily="2" charset="2"/>
              <a:buChar char="Ø"/>
              <a:tabLst>
                <a:tab pos="457200" algn="l"/>
              </a:tabLst>
            </a:pPr>
            <a:r>
              <a:rPr lang="en-US" sz="2000" kern="100">
                <a:latin typeface="Calibri"/>
                <a:ea typeface="+mn-lt"/>
                <a:cs typeface="+mn-lt"/>
              </a:rPr>
              <a:t>Return: Heads to return bay or charging station.</a:t>
            </a:r>
            <a:endParaRPr lang="en-US" sz="2000">
              <a:latin typeface="Calibri"/>
              <a:ea typeface="Calibri"/>
              <a:cs typeface="Calibri"/>
            </a:endParaRPr>
          </a:p>
          <a:p>
            <a:pPr>
              <a:buSzPts val="1000"/>
              <a:buFont typeface="Arial" panose="05050102010706020507" pitchFamily="18" charset="2"/>
              <a:buChar char="•"/>
              <a:tabLst>
                <a:tab pos="457200" algn="l"/>
              </a:tabLst>
            </a:pPr>
            <a:endParaRPr lang="en-US" sz="2000" kern="100">
              <a:latin typeface="Constantia"/>
              <a:ea typeface="Source Sans Pro" panose="020B0503030403020204" pitchFamily="34" charset="0"/>
              <a:cs typeface="Times New Roman" panose="02020603050405020304" pitchFamily="18" charset="0"/>
            </a:endParaRPr>
          </a:p>
          <a:p>
            <a:pPr marL="342900" indent="-342900">
              <a:lnSpc>
                <a:spcPct val="114999"/>
              </a:lnSpc>
              <a:spcAft>
                <a:spcPts val="800"/>
              </a:spcAft>
              <a:buSzPts val="1000"/>
              <a:buFont typeface="Symbol" panose="05050102010706020507" pitchFamily="18" charset="2"/>
              <a:buChar char=""/>
              <a:tabLst>
                <a:tab pos="457200" algn="l"/>
              </a:tabLst>
            </a:pPr>
            <a:endParaRPr lang="en-US" sz="2000" kern="100">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676BED74-A246-50BE-FD48-CE1380B88052}"/>
              </a:ext>
            </a:extLst>
          </p:cNvPr>
          <p:cNvSpPr/>
          <p:nvPr/>
        </p:nvSpPr>
        <p:spPr>
          <a:xfrm>
            <a:off x="0" y="0"/>
            <a:ext cx="3936569" cy="1109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bg1"/>
                </a:solidFill>
                <a:latin typeface="Source Sans Pro"/>
                <a:ea typeface="Source Sans Pro"/>
                <a:cs typeface="Times New Roman"/>
              </a:rPr>
              <a:t>Example Scenario</a:t>
            </a:r>
            <a:endParaRPr lang="en-US" sz="2400" b="1">
              <a:solidFill>
                <a:schemeClr val="bg1"/>
              </a:solidFill>
              <a:latin typeface="Source Sans Pro" panose="020B0503030403020204" pitchFamily="34" charset="0"/>
              <a:ea typeface="Source Sans Pro" panose="020B0503030403020204" pitchFamily="34" charset="0"/>
              <a:cs typeface="Times New Roman"/>
            </a:endParaRPr>
          </a:p>
        </p:txBody>
      </p:sp>
      <p:pic>
        <p:nvPicPr>
          <p:cNvPr id="9" name="Picture 8" descr="A green square with a square on it&#10;&#10;AI-generated content may be incorrect.">
            <a:extLst>
              <a:ext uri="{FF2B5EF4-FFF2-40B4-BE49-F238E27FC236}">
                <a16:creationId xmlns:a16="http://schemas.microsoft.com/office/drawing/2014/main" id="{7FE0340F-D2F8-0A72-3169-3412C1097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35" y="289880"/>
            <a:ext cx="530055" cy="530055"/>
          </a:xfrm>
          <a:prstGeom prst="rect">
            <a:avLst/>
          </a:prstGeom>
        </p:spPr>
      </p:pic>
    </p:spTree>
    <p:extLst>
      <p:ext uri="{BB962C8B-B14F-4D97-AF65-F5344CB8AC3E}">
        <p14:creationId xmlns:p14="http://schemas.microsoft.com/office/powerpoint/2010/main" val="451770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F701DE8F3EFD44A3D984F38E6B6CFC" ma:contentTypeVersion="15" ma:contentTypeDescription="Create a new document." ma:contentTypeScope="" ma:versionID="f495bc0b698c52e06de3d263a7ee95ff">
  <xsd:schema xmlns:xsd="http://www.w3.org/2001/XMLSchema" xmlns:xs="http://www.w3.org/2001/XMLSchema" xmlns:p="http://schemas.microsoft.com/office/2006/metadata/properties" xmlns:ns3="54d227eb-7738-4064-984f-ef525ec2e7c6" xmlns:ns4="ef80a070-b4da-4c7f-80c0-3ed3755818f1" targetNamespace="http://schemas.microsoft.com/office/2006/metadata/properties" ma:root="true" ma:fieldsID="ab39ff533eba7b09050370f026b6b19a" ns3:_="" ns4:_="">
    <xsd:import namespace="54d227eb-7738-4064-984f-ef525ec2e7c6"/>
    <xsd:import namespace="ef80a070-b4da-4c7f-80c0-3ed3755818f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ObjectDetectorVersions" minOccurs="0"/>
                <xsd:element ref="ns4:MediaServiceSystemTags" minOccurs="0"/>
                <xsd:element ref="ns4:MediaServiceOCR" minOccurs="0"/>
                <xsd:element ref="ns4:MediaServiceGenerationTime" minOccurs="0"/>
                <xsd:element ref="ns4:MediaServiceEventHashCode" minOccurs="0"/>
                <xsd:element ref="ns4:MediaServiceSearchProperties" minOccurs="0"/>
                <xsd:element ref="ns4:_activity" minOccurs="0"/>
                <xsd:element ref="ns4:MediaServiceDateTaken" minOccurs="0"/>
                <xsd:element ref="ns4:MediaLengthInSecond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d227eb-7738-4064-984f-ef525ec2e7c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80a070-b4da-4c7f-80c0-3ed3755818f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_activity" ma:index="19" nillable="true" ma:displayName="_activity" ma:hidden="true" ma:internalName="_activity">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f80a070-b4da-4c7f-80c0-3ed3755818f1" xsi:nil="true"/>
  </documentManagement>
</p:properties>
</file>

<file path=customXml/itemProps1.xml><?xml version="1.0" encoding="utf-8"?>
<ds:datastoreItem xmlns:ds="http://schemas.openxmlformats.org/officeDocument/2006/customXml" ds:itemID="{4CD8ED19-6AA7-42CA-885C-C91D89846815}">
  <ds:schemaRefs>
    <ds:schemaRef ds:uri="54d227eb-7738-4064-984f-ef525ec2e7c6"/>
    <ds:schemaRef ds:uri="ef80a070-b4da-4c7f-80c0-3ed3755818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13C204-9DC3-4EAC-BF1E-FE05AD6FCBE8}">
  <ds:schemaRefs>
    <ds:schemaRef ds:uri="http://schemas.microsoft.com/sharepoint/v3/contenttype/forms"/>
  </ds:schemaRefs>
</ds:datastoreItem>
</file>

<file path=customXml/itemProps3.xml><?xml version="1.0" encoding="utf-8"?>
<ds:datastoreItem xmlns:ds="http://schemas.openxmlformats.org/officeDocument/2006/customXml" ds:itemID="{EF2622CD-D635-4970-93D6-546BD5FB456F}">
  <ds:schemaRefs>
    <ds:schemaRef ds:uri="54d227eb-7738-4064-984f-ef525ec2e7c6"/>
    <ds:schemaRef ds:uri="ef80a070-b4da-4c7f-80c0-3ed3755818f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31</Slides>
  <Notes>4</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Autonomous Navigation System for Factory Floor Robots (AGVS)    Team Members:  • Pavitra A  • ParomaDhara  • Nivetha G K  • PranakanthC  • Neeraj Raghav V R  • Niranjan S  • Pranav Venkateswaran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Larsen and Toubro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 Machine Health Monitoring and Predictive Maintenance Using IoT and Machine Learning</dc:title>
  <dc:creator>RUPALI NILESH SURASKAR</dc:creator>
  <cp:revision>13</cp:revision>
  <dcterms:created xsi:type="dcterms:W3CDTF">2025-05-27T06:19:23Z</dcterms:created>
  <dcterms:modified xsi:type="dcterms:W3CDTF">2025-06-12T17:37:37Z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52bb50-aef2-4dc8-bb7f-e0da22648362_Enabled">
    <vt:lpwstr>true</vt:lpwstr>
  </property>
  <property fmtid="{D5CDD505-2E9C-101B-9397-08002B2CF9AE}" pid="3" name="MSIP_Label_ac52bb50-aef2-4dc8-bb7f-e0da22648362_SetDate">
    <vt:lpwstr>2025-05-27T09:02:25Z</vt:lpwstr>
  </property>
  <property fmtid="{D5CDD505-2E9C-101B-9397-08002B2CF9AE}" pid="4" name="MSIP_Label_ac52bb50-aef2-4dc8-bb7f-e0da22648362_Method">
    <vt:lpwstr>Standard</vt:lpwstr>
  </property>
  <property fmtid="{D5CDD505-2E9C-101B-9397-08002B2CF9AE}" pid="5" name="MSIP_Label_ac52bb50-aef2-4dc8-bb7f-e0da22648362_Name">
    <vt:lpwstr>ac52bb50-aef2-4dc8-bb7f-e0da22648362</vt:lpwstr>
  </property>
  <property fmtid="{D5CDD505-2E9C-101B-9397-08002B2CF9AE}" pid="6" name="MSIP_Label_ac52bb50-aef2-4dc8-bb7f-e0da22648362_SiteId">
    <vt:lpwstr>264b9899-fe1b-430b-9509-2154878d5774</vt:lpwstr>
  </property>
  <property fmtid="{D5CDD505-2E9C-101B-9397-08002B2CF9AE}" pid="7" name="MSIP_Label_ac52bb50-aef2-4dc8-bb7f-e0da22648362_ActionId">
    <vt:lpwstr>57e73b39-fc56-400f-a0df-7a76ab66b43e</vt:lpwstr>
  </property>
  <property fmtid="{D5CDD505-2E9C-101B-9397-08002B2CF9AE}" pid="8" name="MSIP_Label_ac52bb50-aef2-4dc8-bb7f-e0da22648362_ContentBits">
    <vt:lpwstr>2</vt:lpwstr>
  </property>
  <property fmtid="{D5CDD505-2E9C-101B-9397-08002B2CF9AE}" pid="9" name="MSIP_Label_ac52bb50-aef2-4dc8-bb7f-e0da22648362_Tag">
    <vt:lpwstr>10, 3, 0, 1</vt:lpwstr>
  </property>
  <property fmtid="{D5CDD505-2E9C-101B-9397-08002B2CF9AE}" pid="10" name="ClassificationContentMarkingFooterLocations">
    <vt:lpwstr>Office Theme:8</vt:lpwstr>
  </property>
  <property fmtid="{D5CDD505-2E9C-101B-9397-08002B2CF9AE}" pid="11" name="ClassificationContentMarkingFooterText">
    <vt:lpwstr>Sensitivity: LNT Construction Internal Use</vt:lpwstr>
  </property>
  <property fmtid="{D5CDD505-2E9C-101B-9397-08002B2CF9AE}" pid="12" name="ContentTypeId">
    <vt:lpwstr>0x010100D2F701DE8F3EFD44A3D984F38E6B6CFC</vt:lpwstr>
  </property>
</Properties>
</file>